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90" r:id="rId18"/>
    <p:sldId id="273" r:id="rId19"/>
    <p:sldId id="261" r:id="rId20"/>
    <p:sldId id="262" r:id="rId21"/>
    <p:sldId id="264" r:id="rId22"/>
    <p:sldId id="265" r:id="rId23"/>
    <p:sldId id="266" r:id="rId24"/>
    <p:sldId id="267" r:id="rId25"/>
    <p:sldId id="268" r:id="rId26"/>
    <p:sldId id="272" r:id="rId27"/>
    <p:sldId id="260" r:id="rId28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 autoAdjust="0"/>
    <p:restoredTop sz="94158" autoAdjust="0"/>
  </p:normalViewPr>
  <p:slideViewPr>
    <p:cSldViewPr>
      <p:cViewPr varScale="1">
        <p:scale>
          <a:sx n="73" d="100"/>
          <a:sy n="73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100" y="1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234B87A1-082A-4C6B-9BCF-D4B06B812AC3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003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100" y="8893003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647EE91C-F3D0-46CE-8335-F94D3DC4C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7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69779"/>
          </a:xfrm>
          <a:prstGeom prst="rect">
            <a:avLst/>
          </a:prstGeom>
        </p:spPr>
        <p:txBody>
          <a:bodyPr vert="horz" lIns="93195" tIns="46597" rIns="93195" bIns="4659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3" cy="469779"/>
          </a:xfrm>
          <a:prstGeom prst="rect">
            <a:avLst/>
          </a:prstGeom>
        </p:spPr>
        <p:txBody>
          <a:bodyPr vert="horz" lIns="93195" tIns="46597" rIns="93195" bIns="46597" rtlCol="0"/>
          <a:lstStyle>
            <a:lvl1pPr algn="r">
              <a:defRPr sz="1200"/>
            </a:lvl1pPr>
          </a:lstStyle>
          <a:p>
            <a:fld id="{2D628D85-825B-4ABB-BAB4-2706FA69971A}" type="datetimeFigureOut">
              <a:rPr lang="en-US" smtClean="0"/>
              <a:t>10/9/2015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59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95" tIns="46597" rIns="93195" bIns="4659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9" y="4505979"/>
            <a:ext cx="5661660" cy="3686711"/>
          </a:xfrm>
          <a:prstGeom prst="rect">
            <a:avLst/>
          </a:prstGeom>
        </p:spPr>
        <p:txBody>
          <a:bodyPr vert="horz" lIns="93195" tIns="46597" rIns="93195" bIns="4659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8"/>
            <a:ext cx="3066733" cy="469778"/>
          </a:xfrm>
          <a:prstGeom prst="rect">
            <a:avLst/>
          </a:prstGeom>
        </p:spPr>
        <p:txBody>
          <a:bodyPr vert="horz" lIns="93195" tIns="46597" rIns="93195" bIns="4659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8"/>
            <a:ext cx="3066733" cy="469778"/>
          </a:xfrm>
          <a:prstGeom prst="rect">
            <a:avLst/>
          </a:prstGeom>
        </p:spPr>
        <p:txBody>
          <a:bodyPr vert="horz" lIns="93195" tIns="46597" rIns="93195" bIns="46597" rtlCol="0" anchor="b"/>
          <a:lstStyle>
            <a:lvl1pPr algn="r">
              <a:defRPr sz="1200"/>
            </a:lvl1pPr>
          </a:lstStyle>
          <a:p>
            <a:fld id="{A44B8250-2218-4163-BA8C-9828C762C5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1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1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Barney</a:t>
            </a:r>
            <a:r>
              <a:rPr lang="en-US" baseline="0" dirty="0" smtClean="0"/>
              <a:t> already touched up on this a bit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Where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Where can it be done?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Dangers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How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57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Extend application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 number of people I work with just need some simple</a:t>
            </a:r>
            <a:r>
              <a:rPr lang="en-US" baseline="0" dirty="0" smtClean="0"/>
              <a:t> changes made that can make a big difference.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Immediate Benefits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No need to wait for</a:t>
            </a:r>
            <a:r>
              <a:rPr lang="en-US" baseline="0" dirty="0" smtClean="0"/>
              <a:t> Monsoon to add feature/functionality.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Competitive</a:t>
            </a:r>
            <a:r>
              <a:rPr lang="en-US" baseline="0" dirty="0" smtClean="0"/>
              <a:t> Advantage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Something custom can give you a leg up on competition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08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Inside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Outside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54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Big Problems – Corrupt data,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 see this a lot – where</a:t>
            </a:r>
            <a:r>
              <a:rPr lang="en-US" baseline="0" dirty="0" smtClean="0"/>
              <a:t> we pick up the mess for failed customizations, horrified…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Not a lot of people out there that do customizations.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Maybe</a:t>
            </a:r>
            <a:r>
              <a:rPr lang="en-US" baseline="0" dirty="0" smtClean="0"/>
              <a:t> $ is an issue – Junior developer may not be a good choice.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Worst case – Your neighbor knows MS Access….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Support difficulty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Vendor doesn’t want or</a:t>
            </a:r>
            <a:r>
              <a:rPr lang="en-US" baseline="0" dirty="0" smtClean="0"/>
              <a:t> can’t support because of changes made.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Original developer went back to their day job or simply cannot be found.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Upgrade difficulty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I’m not a fan of big customizations..</a:t>
            </a:r>
            <a:r>
              <a:rPr lang="en-US" baseline="0" dirty="0" smtClean="0"/>
              <a:t>  As I know that too many changes can …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Too many changes can make upgrading difficult.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Cost</a:t>
            </a:r>
            <a:r>
              <a:rPr lang="en-US" baseline="0" dirty="0" smtClean="0"/>
              <a:t> becomes too high to upgrade…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3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Inside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Using custom hooks makes the customizations portable.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Keep</a:t>
            </a:r>
            <a:r>
              <a:rPr lang="en-US" baseline="0" dirty="0" smtClean="0"/>
              <a:t> documentation on the requirements/what they built and documentation for how it was done.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Base code changes are usually a last resort – Base code changes are ones that need to be re-integrated when version upgrades are made.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baseline="0" dirty="0" smtClean="0"/>
              <a:t>Outside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Use the database but avoid trying to recreate some of the core functionality like order importing / PO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B8250-2218-4163-BA8C-9828C762C55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5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B04C4-D6DD-4392-B1C8-AD350DAD240B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0B6DE-217D-4DFF-8C28-985DBD179B0A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C9E6B-8485-4A2E-BD15-077785BB77C3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5AF9-A4E9-4AEF-AF33-4FBF9C158F68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D92D-D8F0-462C-B75C-54D4EFF9A377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02E7-F385-4ED2-8910-FC02890515BE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50DE-E884-4CBA-B2E8-5DE8BE198368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956C-4288-4BED-833A-6B127F321D91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ECA3-77DA-49DA-B9CE-70D159E54E3B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DF12-2122-4C30-B781-3C81F03A1954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B38F-8BD0-4E24-9936-AE228589DE8D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A85A75E-8FB6-4976-895E-9DDBEF8A53FA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Communique User Conference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7772AE6-2C04-4585-B72C-89CB22B1A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gif"/><Relationship Id="rId18" Type="http://schemas.openxmlformats.org/officeDocument/2006/relationships/image" Target="../media/image20.gif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gif"/><Relationship Id="rId2" Type="http://schemas.openxmlformats.org/officeDocument/2006/relationships/image" Target="../media/image4.jpeg"/><Relationship Id="rId16" Type="http://schemas.openxmlformats.org/officeDocument/2006/relationships/image" Target="../media/image18.gif"/><Relationship Id="rId20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gif"/><Relationship Id="rId10" Type="http://schemas.openxmlformats.org/officeDocument/2006/relationships/image" Target="../media/image12.gif"/><Relationship Id="rId19" Type="http://schemas.openxmlformats.org/officeDocument/2006/relationships/image" Target="../media/image21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12" Type="http://schemas.openxmlformats.org/officeDocument/2006/relationships/image" Target="../media/image2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gif"/><Relationship Id="rId5" Type="http://schemas.openxmlformats.org/officeDocument/2006/relationships/image" Target="../media/image26.jpeg"/><Relationship Id="rId10" Type="http://schemas.openxmlformats.org/officeDocument/2006/relationships/image" Target="../media/image31.gif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monsooncommerce.com/integrations/integration-details/#xcart" TargetMode="External"/><Relationship Id="rId21" Type="http://schemas.openxmlformats.org/officeDocument/2006/relationships/image" Target="../media/image42.jpeg"/><Relationship Id="rId34" Type="http://schemas.openxmlformats.org/officeDocument/2006/relationships/hyperlink" Target="https://www.monsooncommerce.com/integrations/integration-details/#searchfit" TargetMode="External"/><Relationship Id="rId42" Type="http://schemas.openxmlformats.org/officeDocument/2006/relationships/hyperlink" Target="https://www.monsooncommerce.com/integrations/integration-details/#mivamerchant" TargetMode="External"/><Relationship Id="rId47" Type="http://schemas.openxmlformats.org/officeDocument/2006/relationships/image" Target="../media/image55.jpeg"/><Relationship Id="rId50" Type="http://schemas.openxmlformats.org/officeDocument/2006/relationships/hyperlink" Target="https://www.monsooncommerce.com/integration-details/#shopify" TargetMode="External"/><Relationship Id="rId55" Type="http://schemas.openxmlformats.org/officeDocument/2006/relationships/image" Target="../media/image59.jpeg"/><Relationship Id="rId63" Type="http://schemas.openxmlformats.org/officeDocument/2006/relationships/image" Target="../media/image63.jpeg"/><Relationship Id="rId68" Type="http://schemas.openxmlformats.org/officeDocument/2006/relationships/hyperlink" Target="https://www.monsooncommerce.com/integrations/integration-details/#shipwire" TargetMode="External"/><Relationship Id="rId76" Type="http://schemas.openxmlformats.org/officeDocument/2006/relationships/hyperlink" Target="https://www.monsooncommerce.com/integrations/integration-details/#intuit" TargetMode="External"/><Relationship Id="rId84" Type="http://schemas.openxmlformats.org/officeDocument/2006/relationships/image" Target="../media/image74.jpeg"/><Relationship Id="rId89" Type="http://schemas.openxmlformats.org/officeDocument/2006/relationships/hyperlink" Target="https://www.monsooncommerce.com/integrations/integration-details/#braintree" TargetMode="External"/><Relationship Id="rId97" Type="http://schemas.openxmlformats.org/officeDocument/2006/relationships/hyperlink" Target="https://www.monsooncommerce.com/integrations/integration-details/#emerchant" TargetMode="External"/><Relationship Id="rId7" Type="http://schemas.openxmlformats.org/officeDocument/2006/relationships/image" Target="../media/image35.jpeg"/><Relationship Id="rId71" Type="http://schemas.openxmlformats.org/officeDocument/2006/relationships/image" Target="../media/image67.jpeg"/><Relationship Id="rId92" Type="http://schemas.openxmlformats.org/officeDocument/2006/relationships/image" Target="../media/image78.jpeg"/><Relationship Id="rId2" Type="http://schemas.openxmlformats.org/officeDocument/2006/relationships/hyperlink" Target="https://www.monsooncommerce.com/integrations/integration-details/#ebay" TargetMode="External"/><Relationship Id="rId16" Type="http://schemas.openxmlformats.org/officeDocument/2006/relationships/hyperlink" Target="https://www.monsooncommerce.com/integrations/integration-details/#volusion" TargetMode="External"/><Relationship Id="rId29" Type="http://schemas.openxmlformats.org/officeDocument/2006/relationships/image" Target="../media/image46.jpeg"/><Relationship Id="rId11" Type="http://schemas.openxmlformats.org/officeDocument/2006/relationships/image" Target="../media/image37.jpeg"/><Relationship Id="rId24" Type="http://schemas.openxmlformats.org/officeDocument/2006/relationships/hyperlink" Target="https://www.monsooncommerce.com/integrations/integration-details/#oscommerce" TargetMode="External"/><Relationship Id="rId32" Type="http://schemas.openxmlformats.org/officeDocument/2006/relationships/hyperlink" Target="https://www.monsooncommerce.com/integrations/integration-details/#magento" TargetMode="External"/><Relationship Id="rId37" Type="http://schemas.openxmlformats.org/officeDocument/2006/relationships/image" Target="../media/image50.jpeg"/><Relationship Id="rId40" Type="http://schemas.openxmlformats.org/officeDocument/2006/relationships/hyperlink" Target="https://www.monsooncommerce.com/integrations/integration-details/#commercev3" TargetMode="External"/><Relationship Id="rId45" Type="http://schemas.openxmlformats.org/officeDocument/2006/relationships/image" Target="../media/image54.jpeg"/><Relationship Id="rId53" Type="http://schemas.openxmlformats.org/officeDocument/2006/relationships/image" Target="../media/image58.jpeg"/><Relationship Id="rId58" Type="http://schemas.openxmlformats.org/officeDocument/2006/relationships/hyperlink" Target="https://www.monsooncommerce.com/integrations/integration-details/#endicia" TargetMode="External"/><Relationship Id="rId66" Type="http://schemas.openxmlformats.org/officeDocument/2006/relationships/hyperlink" Target="https://www.monsooncommerce.com/integrations/integration-details/#dropship" TargetMode="External"/><Relationship Id="rId74" Type="http://schemas.openxmlformats.org/officeDocument/2006/relationships/hyperlink" Target="https://www.monsooncommerce.com/integrations/integration-details/#ectobox" TargetMode="External"/><Relationship Id="rId79" Type="http://schemas.openxmlformats.org/officeDocument/2006/relationships/image" Target="../media/image71.jpeg"/><Relationship Id="rId87" Type="http://schemas.openxmlformats.org/officeDocument/2006/relationships/hyperlink" Target="https://www.monsooncommerce.com/integrations/integration-details/#firstdata" TargetMode="External"/><Relationship Id="rId102" Type="http://schemas.openxmlformats.org/officeDocument/2006/relationships/image" Target="../media/image83.jpeg"/><Relationship Id="rId5" Type="http://schemas.openxmlformats.org/officeDocument/2006/relationships/image" Target="../media/image34.jpeg"/><Relationship Id="rId61" Type="http://schemas.openxmlformats.org/officeDocument/2006/relationships/image" Target="../media/image62.png"/><Relationship Id="rId82" Type="http://schemas.openxmlformats.org/officeDocument/2006/relationships/image" Target="../media/image73.jpeg"/><Relationship Id="rId90" Type="http://schemas.openxmlformats.org/officeDocument/2006/relationships/image" Target="../media/image77.jpeg"/><Relationship Id="rId95" Type="http://schemas.openxmlformats.org/officeDocument/2006/relationships/hyperlink" Target="https://www.monsooncommerce.com/integrations/integration-details/#usaepay" TargetMode="External"/><Relationship Id="rId19" Type="http://schemas.openxmlformats.org/officeDocument/2006/relationships/image" Target="../media/image41.jpeg"/><Relationship Id="rId14" Type="http://schemas.openxmlformats.org/officeDocument/2006/relationships/hyperlink" Target="https://www.monsooncommerce.com/integrations/integration-details/#networksolutions" TargetMode="External"/><Relationship Id="rId22" Type="http://schemas.openxmlformats.org/officeDocument/2006/relationships/hyperlink" Target="https://www.monsooncommerce.com/integrations/integration-details/#fortune3" TargetMode="External"/><Relationship Id="rId27" Type="http://schemas.openxmlformats.org/officeDocument/2006/relationships/image" Target="../media/image45.jpeg"/><Relationship Id="rId30" Type="http://schemas.openxmlformats.org/officeDocument/2006/relationships/hyperlink" Target="https://www.monsooncommerce.com/integrations/integration-details/#channeladvisor" TargetMode="External"/><Relationship Id="rId35" Type="http://schemas.openxmlformats.org/officeDocument/2006/relationships/image" Target="../media/image49.jpeg"/><Relationship Id="rId43" Type="http://schemas.openxmlformats.org/officeDocument/2006/relationships/image" Target="../media/image53.jpeg"/><Relationship Id="rId48" Type="http://schemas.openxmlformats.org/officeDocument/2006/relationships/hyperlink" Target="https://www.monsooncommerce.com/integration-details/#pinnaclecart" TargetMode="External"/><Relationship Id="rId56" Type="http://schemas.openxmlformats.org/officeDocument/2006/relationships/hyperlink" Target="https://www.monsooncommerce.com/integrations/integration-details/#71lbs" TargetMode="External"/><Relationship Id="rId64" Type="http://schemas.openxmlformats.org/officeDocument/2006/relationships/hyperlink" Target="https://www.monsooncommerce.com/integration-details/#barcoders" TargetMode="External"/><Relationship Id="rId69" Type="http://schemas.openxmlformats.org/officeDocument/2006/relationships/image" Target="../media/image66.jpeg"/><Relationship Id="rId77" Type="http://schemas.openxmlformats.org/officeDocument/2006/relationships/image" Target="../media/image70.jpeg"/><Relationship Id="rId100" Type="http://schemas.openxmlformats.org/officeDocument/2006/relationships/image" Target="../media/image82.jpeg"/><Relationship Id="rId8" Type="http://schemas.openxmlformats.org/officeDocument/2006/relationships/hyperlink" Target="https://www.monsooncommerce.com/integrations/integration-details/#overstock" TargetMode="External"/><Relationship Id="rId51" Type="http://schemas.openxmlformats.org/officeDocument/2006/relationships/image" Target="../media/image57.jpeg"/><Relationship Id="rId72" Type="http://schemas.openxmlformats.org/officeDocument/2006/relationships/hyperlink" Target="https://www.monsooncommerce.com/integrations/integration-details/#paradoxlabs" TargetMode="External"/><Relationship Id="rId80" Type="http://schemas.openxmlformats.org/officeDocument/2006/relationships/hyperlink" Target="https://www.monsooncommerce.com/integrations/integration-details/#avalara" TargetMode="External"/><Relationship Id="rId85" Type="http://schemas.openxmlformats.org/officeDocument/2006/relationships/hyperlink" Target="https://www.monsooncommerce.com/integrations/integration-details/#bronto" TargetMode="External"/><Relationship Id="rId93" Type="http://schemas.openxmlformats.org/officeDocument/2006/relationships/hyperlink" Target="https://www.monsooncommerce.com/integrations/integration-details/#cybersource" TargetMode="External"/><Relationship Id="rId98" Type="http://schemas.openxmlformats.org/officeDocument/2006/relationships/image" Target="../media/image81.jpeg"/><Relationship Id="rId3" Type="http://schemas.openxmlformats.org/officeDocument/2006/relationships/image" Target="../media/image33.jpeg"/><Relationship Id="rId12" Type="http://schemas.openxmlformats.org/officeDocument/2006/relationships/hyperlink" Target="https://www.monsooncommerce.com/integrations/integration-details/#aspdotnet" TargetMode="External"/><Relationship Id="rId17" Type="http://schemas.openxmlformats.org/officeDocument/2006/relationships/image" Target="../media/image40.jpeg"/><Relationship Id="rId25" Type="http://schemas.openxmlformats.org/officeDocument/2006/relationships/image" Target="../media/image44.jpeg"/><Relationship Id="rId33" Type="http://schemas.openxmlformats.org/officeDocument/2006/relationships/image" Target="../media/image48.jpeg"/><Relationship Id="rId38" Type="http://schemas.openxmlformats.org/officeDocument/2006/relationships/hyperlink" Target="https://www.monsooncommerce.com/integrations/integration-details/#americart" TargetMode="External"/><Relationship Id="rId46" Type="http://schemas.openxmlformats.org/officeDocument/2006/relationships/hyperlink" Target="https://www.monsooncommerce.com/integrations/integration-details/#zencart" TargetMode="External"/><Relationship Id="rId59" Type="http://schemas.openxmlformats.org/officeDocument/2006/relationships/image" Target="../media/image61.jpeg"/><Relationship Id="rId67" Type="http://schemas.openxmlformats.org/officeDocument/2006/relationships/image" Target="../media/image65.jpeg"/><Relationship Id="rId20" Type="http://schemas.openxmlformats.org/officeDocument/2006/relationships/hyperlink" Target="https://www.monsooncommerce.com/integrations/integration-details/#bigcommerce" TargetMode="External"/><Relationship Id="rId41" Type="http://schemas.openxmlformats.org/officeDocument/2006/relationships/image" Target="../media/image52.jpeg"/><Relationship Id="rId54" Type="http://schemas.openxmlformats.org/officeDocument/2006/relationships/hyperlink" Target="https://www.monsooncommerce.com/integrations/integration-details/#marketlive" TargetMode="External"/><Relationship Id="rId62" Type="http://schemas.openxmlformats.org/officeDocument/2006/relationships/hyperlink" Target="https://www.monsooncommerce.com/integrations/integration-details/#desktopshipper" TargetMode="External"/><Relationship Id="rId70" Type="http://schemas.openxmlformats.org/officeDocument/2006/relationships/hyperlink" Target="https://www.monsooncommerce.com/integrations/integration-details/#1edisource" TargetMode="External"/><Relationship Id="rId75" Type="http://schemas.openxmlformats.org/officeDocument/2006/relationships/image" Target="../media/image69.jpeg"/><Relationship Id="rId83" Type="http://schemas.openxmlformats.org/officeDocument/2006/relationships/hyperlink" Target="https://www.monsooncommerce.com/integrations/integration-details/#listrak" TargetMode="External"/><Relationship Id="rId88" Type="http://schemas.openxmlformats.org/officeDocument/2006/relationships/image" Target="../media/image76.jpeg"/><Relationship Id="rId91" Type="http://schemas.openxmlformats.org/officeDocument/2006/relationships/hyperlink" Target="https://www.monsooncommerce.com/integrations/integration-details/#paypal" TargetMode="External"/><Relationship Id="rId96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nsooncommerce.com/integrations/integration-details/#shop" TargetMode="External"/><Relationship Id="rId15" Type="http://schemas.openxmlformats.org/officeDocument/2006/relationships/image" Target="../media/image39.jpeg"/><Relationship Id="rId23" Type="http://schemas.openxmlformats.org/officeDocument/2006/relationships/image" Target="../media/image43.jpeg"/><Relationship Id="rId28" Type="http://schemas.openxmlformats.org/officeDocument/2006/relationships/hyperlink" Target="https://www.monsooncommerce.com/integrations/integration-details/#amazon" TargetMode="External"/><Relationship Id="rId36" Type="http://schemas.openxmlformats.org/officeDocument/2006/relationships/hyperlink" Target="https://www.monsooncommerce.com/integrations/integration-details/#yahoosmallbusiness" TargetMode="External"/><Relationship Id="rId49" Type="http://schemas.openxmlformats.org/officeDocument/2006/relationships/image" Target="../media/image56.jpeg"/><Relationship Id="rId57" Type="http://schemas.openxmlformats.org/officeDocument/2006/relationships/image" Target="../media/image60.jpeg"/><Relationship Id="rId10" Type="http://schemas.openxmlformats.org/officeDocument/2006/relationships/hyperlink" Target="https://www.monsooncommerce.com/integrations/integration-details/#alibris" TargetMode="External"/><Relationship Id="rId31" Type="http://schemas.openxmlformats.org/officeDocument/2006/relationships/image" Target="../media/image47.jpeg"/><Relationship Id="rId44" Type="http://schemas.openxmlformats.org/officeDocument/2006/relationships/hyperlink" Target="https://www.monsooncommerce.com/integrations/integration-details/#shopsite" TargetMode="External"/><Relationship Id="rId52" Type="http://schemas.openxmlformats.org/officeDocument/2006/relationships/hyperlink" Target="https://www.monsooncommerce.com/integration-details/#uniteu" TargetMode="External"/><Relationship Id="rId60" Type="http://schemas.openxmlformats.org/officeDocument/2006/relationships/hyperlink" Target="https://www.monsooncommerce.com/integrations/integration-details/#trueship" TargetMode="External"/><Relationship Id="rId65" Type="http://schemas.openxmlformats.org/officeDocument/2006/relationships/image" Target="../media/image64.jpeg"/><Relationship Id="rId73" Type="http://schemas.openxmlformats.org/officeDocument/2006/relationships/image" Target="../media/image68.jpeg"/><Relationship Id="rId78" Type="http://schemas.openxmlformats.org/officeDocument/2006/relationships/hyperlink" Target="https://www.monsooncommerce.com/integrations/integration-details/#microsoft" TargetMode="External"/><Relationship Id="rId81" Type="http://schemas.openxmlformats.org/officeDocument/2006/relationships/image" Target="../media/image72.jpeg"/><Relationship Id="rId86" Type="http://schemas.openxmlformats.org/officeDocument/2006/relationships/image" Target="../media/image75.jpeg"/><Relationship Id="rId94" Type="http://schemas.openxmlformats.org/officeDocument/2006/relationships/image" Target="../media/image79.jpeg"/><Relationship Id="rId99" Type="http://schemas.openxmlformats.org/officeDocument/2006/relationships/hyperlink" Target="https://www.monsooncommerce.com/integrations/integration-details/#worldfirst" TargetMode="External"/><Relationship Id="rId101" Type="http://schemas.openxmlformats.org/officeDocument/2006/relationships/hyperlink" Target="https://www.monsooncommerce.com/integrations/integration-details/#authorizenet" TargetMode="External"/><Relationship Id="rId4" Type="http://schemas.openxmlformats.org/officeDocument/2006/relationships/hyperlink" Target="https://www.monsooncommerce.com/integrations/integration-details/#rakuten" TargetMode="External"/><Relationship Id="rId9" Type="http://schemas.openxmlformats.org/officeDocument/2006/relationships/image" Target="../media/image36.jpeg"/><Relationship Id="rId13" Type="http://schemas.openxmlformats.org/officeDocument/2006/relationships/image" Target="../media/image38.jpeg"/><Relationship Id="rId18" Type="http://schemas.openxmlformats.org/officeDocument/2006/relationships/hyperlink" Target="https://www.monsooncommerce.com/integrations/integration-details/#ablecommerce" TargetMode="External"/><Relationship Id="rId39" Type="http://schemas.openxmlformats.org/officeDocument/2006/relationships/image" Target="../media/image5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/>
              <a:t>Customizations and Integrations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29200"/>
            <a:ext cx="7772400" cy="990600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defRPr/>
            </a:pPr>
            <a:r>
              <a:rPr lang="en-US" sz="1400" b="1" dirty="0" smtClean="0"/>
              <a:t>Presenters</a:t>
            </a:r>
            <a:endParaRPr lang="en-US" sz="1400" b="1" dirty="0"/>
          </a:p>
          <a:p>
            <a:pPr lvl="0" algn="l">
              <a:defRPr/>
            </a:pPr>
            <a:r>
              <a:rPr lang="en-US" sz="1400" dirty="0" smtClean="0"/>
              <a:t>Barney Stone, Barney Stone Software</a:t>
            </a:r>
          </a:p>
          <a:p>
            <a:pPr lvl="0" algn="l">
              <a:defRPr/>
            </a:pPr>
            <a:r>
              <a:rPr lang="en-US" sz="1400" dirty="0" smtClean="0"/>
              <a:t>Steve Cisick, Technology Copilot, LLC</a:t>
            </a:r>
            <a:endParaRPr lang="en-US" sz="1400" dirty="0"/>
          </a:p>
          <a:p>
            <a:pPr algn="l"/>
            <a:endParaRPr lang="en-US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3685032"/>
            <a:ext cx="7885176" cy="1115568"/>
          </a:xfrm>
          <a:prstGeom prst="rect">
            <a:avLst/>
          </a:prstGeom>
        </p:spPr>
        <p:txBody>
          <a:bodyPr vert="horz" lIns="182880" tIns="0">
            <a:normAutofit/>
          </a:bodyPr>
          <a:lstStyle>
            <a:lvl1pPr marL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bg2">
                    <a:shade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b="1" dirty="0"/>
              <a:t>Customizing </a:t>
            </a:r>
            <a:r>
              <a:rPr lang="en-US" b="1" dirty="0" smtClean="0"/>
              <a:t>Stone Edge </a:t>
            </a:r>
            <a:r>
              <a:rPr lang="en-US" b="1" dirty="0"/>
              <a:t>&amp; 3</a:t>
            </a:r>
            <a:r>
              <a:rPr lang="en-US" b="1" baseline="30000" dirty="0"/>
              <a:t>rd</a:t>
            </a:r>
            <a:r>
              <a:rPr lang="en-US" b="1" dirty="0"/>
              <a:t> Party Integrations</a:t>
            </a:r>
            <a:endParaRPr lang="en-US" sz="24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  <p:pic>
        <p:nvPicPr>
          <p:cNvPr id="7" name="Picture 2" descr="http://altaireon.com/CommCon/Images/tcp-log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8535" y="904434"/>
            <a:ext cx="2862465" cy="685800"/>
          </a:xfrm>
          <a:prstGeom prst="rect">
            <a:avLst/>
          </a:prstGeom>
          <a:noFill/>
        </p:spPr>
      </p:pic>
      <p:pic>
        <p:nvPicPr>
          <p:cNvPr id="1026" name="Picture 2" descr="http://altaireon.com/CommCon/Images/Final_BSto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74461"/>
            <a:ext cx="1761053" cy="114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From StoneEdge.com, 2011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barco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4" y="666748"/>
            <a:ext cx="15811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xclusiveconcep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698721"/>
            <a:ext cx="1971675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n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692827"/>
            <a:ext cx="21431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hipwi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95" y="2438400"/>
            <a:ext cx="1971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ustomreportsne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2324100"/>
            <a:ext cx="1524000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echcopilo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58906"/>
            <a:ext cx="2574470" cy="50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ane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31" y="3224053"/>
            <a:ext cx="1695405" cy="66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web.archive.org/web/20110306060207im_/http:/www.stoneedge.com/wp-content/uploads/2009/08/emerchantlogo20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6" y="3119357"/>
            <a:ext cx="1905000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web.archive.org/web/20110311090314im_/http:/www.stoneedge.com/wp-content/uploads/2009/10/ShipRushBox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706" y="3018064"/>
            <a:ext cx="9620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web.archive.org/web/20110311090314im_/http:/www.stoneedge.com/wp-content/uploads/2009/10/WrinkleBrain-thumb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99" y="4112278"/>
            <a:ext cx="2057100" cy="57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altaireon.com/images/Altaireon-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18" y="3885519"/>
            <a:ext cx="2700337" cy="51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web.archive.org/web/20110311024435im_/http:/www.stoneedge.com/wp-content/uploads/2010/12/silver1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68" y="1411832"/>
            <a:ext cx="16668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web.archive.org/web/20110311024435im_/http:/www.stoneedge.com/wp-content/uploads/2010/12/bronze4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394" y="4543563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s://web.archive.org/web/20110311024435im_/http:/www.stoneedge.com/wp-content/uploads/2010/12/bronze1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84" y="1652587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s://web.archive.org/web/20110311024435im_/http:/www.stoneedge.com/wp-content/uploads/2010/12/bronze7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76" y="1612537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s://web.archive.org/web/20110311024435im_/http:/www.stoneedge.com/wp-content/uploads/2010/12/bronze10.gi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568314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s://web.archive.org/web/20110311024435im_/http:/www.stoneedge.com/wp-content/uploads/2010/12/bronze31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04" y="4829313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ttps://web.archive.org/web/20110311024435im_/http:/www.stoneedge.com/wp-content/uploads/2010/12/bronze6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351" y="4717600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https://web.archive.org/web/20110311024435im_/http:/www.stoneedge.com/wp-content/uploads/2010/12/bronze9.gi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7" y="4715557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64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Today’s Conference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altaireon.com/CommCon/Images/eMerchan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70164"/>
            <a:ext cx="2743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ltaireon.com/CommCon/Images/mm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398" y="770164"/>
            <a:ext cx="2526135" cy="5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altaireon.com/CommCon/Images/SharpCommerce-Logo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1828800" cy="10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altaireon.com/CommCon/Images/GD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836" y="1609631"/>
            <a:ext cx="2050450" cy="10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altaireon.com/CommCon/Images/shopperapprovedlogo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984035"/>
            <a:ext cx="2000250" cy="80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altaireon.com/CommCon/Images/TG-logo-01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29" y="3029584"/>
            <a:ext cx="2540647" cy="71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altaireon.com/CommCon/Images/CV3-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58" y="1718889"/>
            <a:ext cx="2463282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altaireon.com/CommCon/Images/Harvester-28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6" y="4162563"/>
            <a:ext cx="2286000" cy="73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altaireon.com/CommCon/Images/Dynamite-Tech-Logo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52" y="3880742"/>
            <a:ext cx="2459523" cy="56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altaireon.com/CommCon/Images/Dynamite-Cloud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52" y="4454693"/>
            <a:ext cx="2524806" cy="65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altaireon.com/CommCon/Images/tcp-logo2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554" y="3063991"/>
            <a:ext cx="3029008" cy="72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altaireon.com/CommCon/Images/Final_BSton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034790"/>
            <a:ext cx="1677661" cy="109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77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dirty="0"/>
              <a:t>Today’s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512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Payment Processing</a:t>
            </a:r>
          </a:p>
          <a:p>
            <a:r>
              <a:rPr lang="en-US" dirty="0" smtClean="0"/>
              <a:t>Shipping optimization</a:t>
            </a:r>
          </a:p>
          <a:p>
            <a:r>
              <a:rPr lang="en-US" dirty="0" smtClean="0"/>
              <a:t>Business development / consulting</a:t>
            </a:r>
          </a:p>
          <a:p>
            <a:r>
              <a:rPr lang="en-US" dirty="0" smtClean="0"/>
              <a:t>International shipping services</a:t>
            </a:r>
          </a:p>
          <a:p>
            <a:r>
              <a:rPr lang="en-US" dirty="0" smtClean="0"/>
              <a:t>Customer reviews</a:t>
            </a:r>
          </a:p>
          <a:p>
            <a:r>
              <a:rPr lang="en-US" dirty="0" smtClean="0"/>
              <a:t>Trust services</a:t>
            </a:r>
          </a:p>
          <a:p>
            <a:r>
              <a:rPr lang="en-US" dirty="0" smtClean="0"/>
              <a:t>Shopping carts &amp; cart integrations</a:t>
            </a:r>
          </a:p>
          <a:p>
            <a:r>
              <a:rPr lang="en-US" dirty="0" smtClean="0"/>
              <a:t>Network, IT and security services</a:t>
            </a:r>
          </a:p>
          <a:p>
            <a:r>
              <a:rPr lang="en-US" dirty="0" smtClean="0"/>
              <a:t>Off-the-shelf add-ons for Stone Edge</a:t>
            </a:r>
          </a:p>
          <a:p>
            <a:r>
              <a:rPr lang="en-US" dirty="0" smtClean="0"/>
              <a:t>Custom programming services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65064"/>
            <a:ext cx="8183880" cy="5699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MonsoonCommerce.com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053" name="Picture 5" descr="eba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29" y="5905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akuten.co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5905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shop.com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193" y="565002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overstock.com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797" y="5905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alibris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5905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www.monsooncommerce.com/wp-content/uploads/2015/04/partners-aspdotnet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2385693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ww.monsooncommerce.com/wp-content/uploads/2015/04/partners-ebay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85693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s://www.monsooncommerce.com/wp-content/uploads/2015/04/partners-network_solutions.jp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797" y="179240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www.monsooncommerce.com/wp-content/uploads/2015/04/partners-volusion.jpg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29" y="179240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AbleCommerce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6" y="2385693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www.monsooncommerce.com/wp-content/uploads/2015/04/partners-big_commerce.jpg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179240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https://www.monsooncommerce.com/wp-content/uploads/2015/04/partners-fortune3.jpg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179240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www.monsooncommerce.com/wp-content/uploads/2015/04/partners-oscommerce.jpg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179240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https://www.monsooncommerce.com/wp-content/uploads/2015/04/partners-xcart.jpg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193" y="118139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amazon.com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5" y="1792401"/>
            <a:ext cx="1060701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s://www.monsooncommerce.com/wp-content/uploads/2015/04/partners-channel_advisor.jpg">
            <a:hlinkClick r:id="rId30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800" y="2385693"/>
            <a:ext cx="1060701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www.monsooncommerce.com/wp-content/uploads/2015/04/partners-magento.jpg">
            <a:hlinkClick r:id="rId32"/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32" y="2385693"/>
            <a:ext cx="1060701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https://www.monsooncommerce.com/wp-content/uploads/2015/04/partners-searchfit.jpg">
            <a:hlinkClick r:id="rId34"/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1792401"/>
            <a:ext cx="1060701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s://www.monsooncommerce.com/wp-content/uploads/2015/04/partners-yahoosmallbusiness-new.jpg">
            <a:hlinkClick r:id="rId36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1185705"/>
            <a:ext cx="1060701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Americart">
            <a:hlinkClick r:id="rId38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2385693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s://www.monsooncommerce.com/wp-content/uploads/2015/04/partners-commercev3.jpg">
            <a:hlinkClick r:id="rId40"/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800" y="11906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https://www.monsooncommerce.com/wp-content/uploads/2015/04/partners-miva_merchant.jpg">
            <a:hlinkClick r:id="rId42"/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87" y="1185705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www.monsooncommerce.com/wp-content/uploads/2015/04/partners-shopsite.jpg">
            <a:hlinkClick r:id="rId44"/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11906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ttps://www.monsooncommerce.com/wp-content/uploads/2015/04/partners-zen_cart.jpg">
            <a:hlinkClick r:id="rId46"/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445" y="118139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PinnicaleCart">
            <a:hlinkClick r:id="rId48"/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Shopify">
            <a:hlinkClick r:id="rId50"/>
          </p:cNvPr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576105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UniteU">
            <a:hlinkClick r:id="rId52"/>
          </p:cNvPr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325" y="576104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MarketLive">
            <a:hlinkClick r:id="rId54"/>
          </p:cNvPr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325" y="118139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https://www.monsooncommerce.com/wp-content/uploads/2015/04/71lbs-logo-small.jpg">
            <a:hlinkClick r:id="rId56"/>
          </p:cNvPr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endicia">
            <a:hlinkClick r:id="rId58"/>
          </p:cNvPr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29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TrueShip">
            <a:hlinkClick r:id="rId60"/>
          </p:cNvPr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797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https://www.monsooncommerce.com/wp-content/uploads/2015/05/Desktop-Shipper-logo.jpg">
            <a:hlinkClick r:id="rId62"/>
          </p:cNvPr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Barcoders.com">
            <a:hlinkClick r:id="rId64"/>
          </p:cNvPr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https://www.monsooncommerce.com/wp-content/uploads/2015/04/partners-dropship_commerce.jpg">
            <a:hlinkClick r:id="rId66"/>
          </p:cNvPr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797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www.monsooncommerce.com/wp-content/uploads/2015/04/partners-shipwire.jpg">
            <a:hlinkClick r:id="rId68"/>
          </p:cNvPr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www.monsooncommerce.com/wp-content/uploads/2015/04/partners-1edisource.jpg">
            <a:hlinkClick r:id="rId70"/>
          </p:cNvPr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29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7" descr="https://www.monsooncommerce.com/wp-content/uploads/2015/04/partners-paradox-labs.jpg">
            <a:hlinkClick r:id="rId72"/>
          </p:cNvPr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6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https://www.monsooncommerce.com/wp-content/uploads/2015/04/partners-ectobox.jpg">
            <a:hlinkClick r:id="rId74"/>
          </p:cNvPr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6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s://www.monsooncommerce.com/wp-content/uploads/2015/04/Intuit-Quickbooks.jpg">
            <a:hlinkClick r:id="rId76"/>
          </p:cNvPr>
          <p:cNvPicPr>
            <a:picLocks noChangeAspect="1" noChangeArrowheads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" name="Picture 51" descr="https://www.monsooncommerce.com/wp-content/uploads/2015/04/partners-microsoft.jpg">
            <a:hlinkClick r:id="rId78"/>
          </p:cNvPr>
          <p:cNvPicPr>
            <a:picLocks noChangeAspect="1" noChangeArrowheads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5" y="4800600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7" name="Picture 49" descr="https://www.monsooncommerce.com/wp-content/uploads/2015/04/partners-avalara-2014.jpg">
            <a:hlinkClick r:id="rId80"/>
          </p:cNvPr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1" name="Picture 53" descr="https://www.monsooncommerce.com/wp-content/uploads/2015/04/partners-RJMetrics.jp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2990851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s://www.monsooncommerce.com/wp-content/uploads/2015/04/partners-listrak.jpg">
            <a:hlinkClick r:id="rId83"/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359092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3" name="Picture 55" descr="https://www.monsooncommerce.com/wp-content/uploads/2015/04/partners-bronto.jpg">
            <a:hlinkClick r:id="rId85"/>
          </p:cNvPr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55" y="2385693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7" name="Picture 59" descr="https://www.monsooncommerce.com/wp-content/uploads/2015/04/partners-first_data.jpg">
            <a:hlinkClick r:id="rId87"/>
          </p:cNvPr>
          <p:cNvPicPr>
            <a:picLocks noChangeAspect="1" noChangeArrowheads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1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 descr="https://www.monsooncommerce.com/wp-content/uploads/2015/04/partners-braintree.jpg">
            <a:hlinkClick r:id="rId89"/>
          </p:cNvPr>
          <p:cNvPicPr>
            <a:picLocks noChangeAspect="1" noChangeArrowheads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29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9" name="Picture 61" descr="https://www.monsooncommerce.com/wp-content/uploads/2015/04/partners-paypal.jpg">
            <a:hlinkClick r:id="rId91"/>
          </p:cNvPr>
          <p:cNvPicPr>
            <a:picLocks noChangeAspect="1" noChangeArrowheads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96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s://www.monsooncommerce.com/wp-content/uploads/2015/04/partners-cybersource.jpg">
            <a:hlinkClick r:id="rId93"/>
          </p:cNvPr>
          <p:cNvPicPr>
            <a:picLocks noChangeAspect="1" noChangeArrowheads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8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1" name="Picture 63" descr="https://www.monsooncommerce.com/wp-content/uploads/2015/04/partners-usa_epay.jpg">
            <a:hlinkClick r:id="rId95"/>
          </p:cNvPr>
          <p:cNvPicPr>
            <a:picLocks noChangeAspect="1" noChangeArrowheads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797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s://www.monsooncommerce.com/wp-content/uploads/2015/04/partners-emerchant.jpg">
            <a:hlinkClick r:id="rId97"/>
          </p:cNvPr>
          <p:cNvPicPr>
            <a:picLocks noChangeAspect="1" noChangeArrowheads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5" y="4198906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3" name="Picture 65" descr="https://www.monsooncommerce.com/wp-content/uploads/2015/04/partners-WorldFirst.jpg">
            <a:hlinkClick r:id="rId99"/>
          </p:cNvPr>
          <p:cNvPicPr>
            <a:picLocks noChangeAspect="1" noChangeArrowheads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888" y="4800600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6" name="Picture 58" descr="https://www.monsooncommerce.com/wp-content/uploads/2015/04/partners-authorizenet.jpg">
            <a:hlinkClick r:id="rId101"/>
          </p:cNvPr>
          <p:cNvPicPr>
            <a:picLocks noChangeAspect="1" noChangeArrowheads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32" y="4800600"/>
            <a:ext cx="1060704" cy="5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8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400" dirty="0"/>
              <a:t>Examples of custom code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written </a:t>
            </a:r>
            <a:r>
              <a:rPr lang="en-US" sz="2400" dirty="0"/>
              <a:t>for Stone Edge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838200"/>
            <a:ext cx="818388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Check imported orders for:</a:t>
            </a:r>
          </a:p>
          <a:p>
            <a:pPr marL="521208" indent="-457200"/>
            <a:r>
              <a:rPr lang="en-US" dirty="0"/>
              <a:t>R</a:t>
            </a:r>
            <a:r>
              <a:rPr lang="en-US" dirty="0" smtClean="0"/>
              <a:t>estricted items</a:t>
            </a:r>
          </a:p>
          <a:p>
            <a:pPr marL="521208" indent="-457200"/>
            <a:r>
              <a:rPr lang="en-US" dirty="0"/>
              <a:t>S</a:t>
            </a:r>
            <a:r>
              <a:rPr lang="en-US" dirty="0" smtClean="0"/>
              <a:t>hipping &amp; PO Box issues</a:t>
            </a:r>
          </a:p>
          <a:p>
            <a:pPr marL="521208" indent="-457200"/>
            <a:r>
              <a:rPr lang="en-US" dirty="0"/>
              <a:t>B</a:t>
            </a:r>
            <a:r>
              <a:rPr lang="en-US" dirty="0" smtClean="0"/>
              <a:t>est shipping method</a:t>
            </a:r>
          </a:p>
          <a:p>
            <a:pPr marL="521208" indent="-457200"/>
            <a:r>
              <a:rPr lang="en-US" dirty="0" smtClean="0"/>
              <a:t>Duplicate orders</a:t>
            </a:r>
          </a:p>
          <a:p>
            <a:pPr marL="521208" indent="-457200"/>
            <a:r>
              <a:rPr lang="en-US" dirty="0" smtClean="0"/>
              <a:t>AVS and CVV problems </a:t>
            </a:r>
          </a:p>
          <a:p>
            <a:pPr marL="521208" indent="-457200"/>
            <a:r>
              <a:rPr lang="en-US" dirty="0" smtClean="0"/>
              <a:t>Missing customization data</a:t>
            </a:r>
          </a:p>
          <a:p>
            <a:pPr marL="521208" indent="-457200"/>
            <a:r>
              <a:rPr lang="en-US" dirty="0"/>
              <a:t>W</a:t>
            </a:r>
            <a:r>
              <a:rPr lang="en-US" dirty="0" smtClean="0"/>
              <a:t>hich drop shipper to use</a:t>
            </a:r>
          </a:p>
          <a:p>
            <a:pPr marL="521208" indent="-457200"/>
            <a:r>
              <a:rPr lang="en-US" dirty="0" smtClean="0"/>
              <a:t>etc.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9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400" dirty="0"/>
              <a:t>Examples of custom code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written </a:t>
            </a:r>
            <a:r>
              <a:rPr lang="en-US" sz="2400" dirty="0"/>
              <a:t>for Stone Edge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Checks when approving orders:</a:t>
            </a:r>
          </a:p>
          <a:p>
            <a:pPr marL="521208" indent="-457200"/>
            <a:r>
              <a:rPr lang="en-US" dirty="0"/>
              <a:t>Duplicate PO numbers</a:t>
            </a:r>
          </a:p>
          <a:p>
            <a:pPr marL="521208" indent="-457200"/>
            <a:r>
              <a:rPr lang="en-US" dirty="0"/>
              <a:t>Missing address fields</a:t>
            </a:r>
          </a:p>
          <a:p>
            <a:pPr marL="521208" indent="-457200"/>
            <a:r>
              <a:rPr lang="en-US" dirty="0"/>
              <a:t>Restricted items</a:t>
            </a:r>
          </a:p>
          <a:p>
            <a:pPr marL="521208" indent="-457200"/>
            <a:r>
              <a:rPr lang="en-US" dirty="0"/>
              <a:t>Payment </a:t>
            </a:r>
            <a:r>
              <a:rPr lang="en-US" dirty="0" smtClean="0"/>
              <a:t>issues</a:t>
            </a:r>
          </a:p>
          <a:p>
            <a:pPr marL="521208" indent="-457200"/>
            <a:r>
              <a:rPr lang="en-US" dirty="0" smtClean="0"/>
              <a:t>etc.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99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400" dirty="0"/>
              <a:t>Examples of custom code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written </a:t>
            </a:r>
            <a:r>
              <a:rPr lang="en-US" sz="2400" dirty="0"/>
              <a:t>for Stone Edge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5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EDI support</a:t>
            </a:r>
          </a:p>
          <a:p>
            <a:pPr marL="521208" indent="-457200"/>
            <a:r>
              <a:rPr lang="en-US" dirty="0"/>
              <a:t>Import orders</a:t>
            </a:r>
          </a:p>
          <a:p>
            <a:pPr marL="521208" indent="-457200"/>
            <a:r>
              <a:rPr lang="en-US" dirty="0"/>
              <a:t>Export order status and tracking data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400" dirty="0"/>
              <a:t>Examples of custom code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written </a:t>
            </a:r>
            <a:r>
              <a:rPr lang="en-US" sz="2400" dirty="0"/>
              <a:t>for Stone Edge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5124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Import shipping costs</a:t>
            </a:r>
          </a:p>
          <a:p>
            <a:r>
              <a:rPr lang="en-US" dirty="0" smtClean="0"/>
              <a:t>Update kit costs</a:t>
            </a:r>
          </a:p>
          <a:p>
            <a:r>
              <a:rPr lang="en-US" dirty="0"/>
              <a:t>Get current vendor QOH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43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0104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400" dirty="0"/>
              <a:t>Examples of custom code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written </a:t>
            </a:r>
            <a:r>
              <a:rPr lang="en-US" sz="2400" dirty="0"/>
              <a:t>for Stone Edge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5124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Send shipping data to common carriers</a:t>
            </a:r>
          </a:p>
          <a:p>
            <a:r>
              <a:rPr lang="en-US" dirty="0" smtClean="0"/>
              <a:t>Display </a:t>
            </a:r>
            <a:r>
              <a:rPr lang="en-US" dirty="0"/>
              <a:t>ship-to address </a:t>
            </a:r>
            <a:r>
              <a:rPr lang="en-US" dirty="0" smtClean="0"/>
              <a:t>in Google Maps</a:t>
            </a:r>
          </a:p>
          <a:p>
            <a:r>
              <a:rPr lang="en-US" dirty="0"/>
              <a:t>Multiple warehouse support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52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Advanced User Interface</a:t>
            </a:r>
          </a:p>
          <a:p>
            <a:r>
              <a:rPr lang="en-US" dirty="0" smtClean="0"/>
              <a:t>	Advanced View Orders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8" y="530225"/>
            <a:ext cx="8001000" cy="5017176"/>
          </a:xfrm>
        </p:spPr>
      </p:pic>
    </p:spTree>
    <p:extLst>
      <p:ext uri="{BB962C8B-B14F-4D97-AF65-F5344CB8AC3E}">
        <p14:creationId xmlns:p14="http://schemas.microsoft.com/office/powerpoint/2010/main" val="236991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Advanced User Interface</a:t>
            </a:r>
          </a:p>
          <a:p>
            <a:r>
              <a:rPr lang="en-US" dirty="0" smtClean="0"/>
              <a:t>	Advanced View Orders</a:t>
            </a:r>
          </a:p>
          <a:p>
            <a:r>
              <a:rPr lang="en-US" dirty="0" smtClean="0"/>
              <a:t>	Advanced Customer Service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8" y="530225"/>
            <a:ext cx="8017822" cy="5027725"/>
          </a:xfrm>
        </p:spPr>
      </p:pic>
    </p:spTree>
    <p:extLst>
      <p:ext uri="{BB962C8B-B14F-4D97-AF65-F5344CB8AC3E}">
        <p14:creationId xmlns:p14="http://schemas.microsoft.com/office/powerpoint/2010/main" val="31097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2" y="530225"/>
            <a:ext cx="8036828" cy="4502152"/>
          </a:xfrm>
        </p:spPr>
      </p:pic>
    </p:spTree>
    <p:extLst>
      <p:ext uri="{BB962C8B-B14F-4D97-AF65-F5344CB8AC3E}">
        <p14:creationId xmlns:p14="http://schemas.microsoft.com/office/powerpoint/2010/main" val="38227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Off-the Shelf Stone </a:t>
            </a:r>
            <a:r>
              <a:rPr lang="en-US" dirty="0"/>
              <a:t>Edge Add-Ons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Advanced User Interface</a:t>
            </a:r>
          </a:p>
          <a:p>
            <a:r>
              <a:rPr lang="en-US" dirty="0" smtClean="0"/>
              <a:t>	Advanced View Orders</a:t>
            </a:r>
          </a:p>
          <a:p>
            <a:r>
              <a:rPr lang="en-US" dirty="0" smtClean="0"/>
              <a:t>	Advanced Customer Service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Wizards</a:t>
            </a:r>
          </a:p>
          <a:p>
            <a:r>
              <a:rPr lang="en-US" dirty="0"/>
              <a:t>	</a:t>
            </a:r>
            <a:r>
              <a:rPr lang="en-US" dirty="0" smtClean="0"/>
              <a:t>Order Export Wizard</a:t>
            </a:r>
          </a:p>
          <a:p>
            <a:r>
              <a:rPr lang="en-US" dirty="0"/>
              <a:t>	</a:t>
            </a:r>
            <a:r>
              <a:rPr lang="en-US" dirty="0" smtClean="0"/>
              <a:t>Quick Filter Wizard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Barcoders.com Utilities</a:t>
            </a:r>
          </a:p>
          <a:p>
            <a:r>
              <a:rPr lang="en-US" dirty="0"/>
              <a:t>	</a:t>
            </a:r>
            <a:r>
              <a:rPr lang="en-US" dirty="0" smtClean="0"/>
              <a:t>Multiple Location Support</a:t>
            </a:r>
          </a:p>
          <a:p>
            <a:r>
              <a:rPr lang="en-US" dirty="0"/>
              <a:t>	</a:t>
            </a:r>
            <a:r>
              <a:rPr lang="en-US" dirty="0" smtClean="0"/>
              <a:t>QOH Updates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4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Off-the Shelf </a:t>
            </a:r>
            <a:r>
              <a:rPr lang="en-US" dirty="0" smtClean="0"/>
              <a:t>Stone </a:t>
            </a:r>
            <a:r>
              <a:rPr lang="en-US" dirty="0"/>
              <a:t>Edge Add-Ons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Advanced User Interface</a:t>
            </a:r>
          </a:p>
          <a:p>
            <a:r>
              <a:rPr lang="en-US" dirty="0" smtClean="0"/>
              <a:t>	Advanced View Orders</a:t>
            </a:r>
          </a:p>
          <a:p>
            <a:r>
              <a:rPr lang="en-US" dirty="0" smtClean="0"/>
              <a:t>	Advanced Customer Service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Wizards</a:t>
            </a:r>
          </a:p>
          <a:p>
            <a:r>
              <a:rPr lang="en-US" dirty="0"/>
              <a:t>	</a:t>
            </a:r>
            <a:r>
              <a:rPr lang="en-US" dirty="0" smtClean="0"/>
              <a:t>Order Export Wizard</a:t>
            </a:r>
          </a:p>
          <a:p>
            <a:r>
              <a:rPr lang="en-US" dirty="0"/>
              <a:t>	</a:t>
            </a:r>
            <a:r>
              <a:rPr lang="en-US" dirty="0" smtClean="0"/>
              <a:t>Quick Filter Wizard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CommCon 2015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1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Why customize?</a:t>
            </a:r>
          </a:p>
          <a:p>
            <a:r>
              <a:rPr lang="en-US" dirty="0" smtClean="0"/>
              <a:t>Where to customize?</a:t>
            </a:r>
          </a:p>
          <a:p>
            <a:r>
              <a:rPr lang="en-US" dirty="0" smtClean="0"/>
              <a:t>Dangers to customizations</a:t>
            </a:r>
          </a:p>
          <a:p>
            <a:r>
              <a:rPr lang="en-US" dirty="0" smtClean="0"/>
              <a:t>How to customize?</a:t>
            </a:r>
          </a:p>
          <a:p>
            <a:r>
              <a:rPr lang="en-US" dirty="0" smtClean="0"/>
              <a:t>Example integrations/customizations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0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Customize?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Extend application feature / functionality</a:t>
            </a:r>
          </a:p>
          <a:p>
            <a:r>
              <a:rPr lang="en-US" dirty="0" smtClean="0"/>
              <a:t>Get immediate benefits without waiting for software vendor to add</a:t>
            </a:r>
          </a:p>
          <a:p>
            <a:r>
              <a:rPr lang="en-US" dirty="0" smtClean="0"/>
              <a:t>Gain competitive advantage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3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058773"/>
            <a:ext cx="8183880" cy="1051560"/>
          </a:xfrm>
        </p:spPr>
        <p:txBody>
          <a:bodyPr/>
          <a:lstStyle/>
          <a:p>
            <a:r>
              <a:rPr lang="en-US" dirty="0" smtClean="0"/>
              <a:t>Where to Customize?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Inside of Stone Edge</a:t>
            </a:r>
          </a:p>
          <a:p>
            <a:pPr lvl="1"/>
            <a:r>
              <a:rPr lang="en-US" dirty="0" smtClean="0"/>
              <a:t>Update VBA code</a:t>
            </a:r>
          </a:p>
          <a:p>
            <a:pPr lvl="1"/>
            <a:r>
              <a:rPr lang="en-US" dirty="0" smtClean="0"/>
              <a:t>Update MS Access forms, reports, etc.</a:t>
            </a:r>
          </a:p>
          <a:p>
            <a:pPr marL="347472" lvl="1" indent="0">
              <a:buNone/>
            </a:pPr>
            <a:endParaRPr lang="en-US" dirty="0" smtClean="0"/>
          </a:p>
          <a:p>
            <a:r>
              <a:rPr lang="en-US" dirty="0" smtClean="0"/>
              <a:t>Outside of Stone Edge</a:t>
            </a:r>
          </a:p>
          <a:p>
            <a:pPr lvl="1"/>
            <a:r>
              <a:rPr lang="en-US" dirty="0" smtClean="0"/>
              <a:t>Directly connect to Stone Edge database</a:t>
            </a: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7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Dangers to Customizations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Customization causes big problems</a:t>
            </a:r>
          </a:p>
          <a:p>
            <a:pPr lvl="1"/>
            <a:r>
              <a:rPr lang="en-US" dirty="0" smtClean="0"/>
              <a:t>Developer unfamiliar</a:t>
            </a:r>
          </a:p>
          <a:p>
            <a:pPr lvl="1"/>
            <a:r>
              <a:rPr lang="en-US" dirty="0" smtClean="0"/>
              <a:t>Junior developer</a:t>
            </a:r>
          </a:p>
          <a:p>
            <a:pPr lvl="1"/>
            <a:r>
              <a:rPr lang="en-US" dirty="0" smtClean="0"/>
              <a:t>Neighbor who knows MS Access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Support difficulty</a:t>
            </a:r>
          </a:p>
          <a:p>
            <a:pPr lvl="1"/>
            <a:r>
              <a:rPr lang="en-US" dirty="0" smtClean="0"/>
              <a:t>Software vendor</a:t>
            </a:r>
          </a:p>
          <a:p>
            <a:pPr lvl="1"/>
            <a:r>
              <a:rPr lang="en-US" dirty="0" smtClean="0"/>
              <a:t>Original developer MIA</a:t>
            </a:r>
          </a:p>
          <a:p>
            <a:pPr lvl="1"/>
            <a:endParaRPr lang="en-US" dirty="0" smtClean="0"/>
          </a:p>
          <a:p>
            <a:r>
              <a:rPr lang="en-US" dirty="0"/>
              <a:t>Upgrade difficulty</a:t>
            </a:r>
          </a:p>
          <a:p>
            <a:pPr lvl="1"/>
            <a:r>
              <a:rPr lang="en-US" dirty="0"/>
              <a:t>So many </a:t>
            </a:r>
            <a:r>
              <a:rPr lang="en-US" dirty="0" smtClean="0"/>
              <a:t>customizations, </a:t>
            </a:r>
            <a:r>
              <a:rPr lang="en-US" dirty="0"/>
              <a:t>locked into old version.</a:t>
            </a:r>
          </a:p>
          <a:p>
            <a:pPr lvl="1"/>
            <a:r>
              <a:rPr lang="en-US" dirty="0"/>
              <a:t>Cost to convert customization high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9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Customize?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Inside Stone Edge</a:t>
            </a:r>
          </a:p>
          <a:p>
            <a:pPr lvl="1"/>
            <a:r>
              <a:rPr lang="en-US" dirty="0" smtClean="0"/>
              <a:t>Use Custom ‘hooks’ to embed custom code.</a:t>
            </a:r>
          </a:p>
          <a:p>
            <a:pPr lvl="1"/>
            <a:r>
              <a:rPr lang="en-US" dirty="0" smtClean="0"/>
              <a:t>Leave plenty of documentation.</a:t>
            </a:r>
          </a:p>
          <a:p>
            <a:pPr lvl="1"/>
            <a:r>
              <a:rPr lang="en-US" dirty="0" smtClean="0"/>
              <a:t>Avoid changing ‘base’ code.</a:t>
            </a:r>
          </a:p>
          <a:p>
            <a:pPr marL="347472" lvl="1" indent="0">
              <a:buNone/>
            </a:pPr>
            <a:endParaRPr lang="en-US" dirty="0" smtClean="0"/>
          </a:p>
          <a:p>
            <a:r>
              <a:rPr lang="en-US" dirty="0" smtClean="0"/>
              <a:t>Outside Stone Edge</a:t>
            </a:r>
          </a:p>
          <a:p>
            <a:pPr lvl="1"/>
            <a:r>
              <a:rPr lang="en-US" dirty="0" smtClean="0"/>
              <a:t>Avoid trying to recreate ugly processes like order imports or anything related to purchase orders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Communique User Conference 2015</a:t>
            </a: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53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Copilot</a:t>
            </a:r>
            <a:br>
              <a:rPr lang="en-US" dirty="0" smtClean="0"/>
            </a:br>
            <a:r>
              <a:rPr lang="en-US" dirty="0" smtClean="0"/>
              <a:t>Shopping Cart Integrations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31533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Shopping Cart Integrations</a:t>
            </a:r>
          </a:p>
          <a:p>
            <a:pPr lvl="1"/>
            <a:r>
              <a:rPr lang="en-US" dirty="0" smtClean="0"/>
              <a:t>Sears</a:t>
            </a:r>
          </a:p>
          <a:p>
            <a:pPr lvl="1"/>
            <a:r>
              <a:rPr lang="en-US" dirty="0" smtClean="0"/>
              <a:t>Vendor Central</a:t>
            </a:r>
          </a:p>
          <a:p>
            <a:pPr lvl="1"/>
            <a:r>
              <a:rPr lang="en-US" dirty="0" err="1" smtClean="0"/>
              <a:t>Rakuten</a:t>
            </a:r>
            <a:endParaRPr lang="en-US" dirty="0" smtClean="0"/>
          </a:p>
          <a:p>
            <a:pPr lvl="1"/>
            <a:r>
              <a:rPr lang="en-US" dirty="0" err="1" smtClean="0"/>
              <a:t>OverStock</a:t>
            </a:r>
            <a:endParaRPr lang="en-US" dirty="0" smtClean="0"/>
          </a:p>
          <a:p>
            <a:pPr lvl="1"/>
            <a:r>
              <a:rPr lang="en-US" dirty="0" smtClean="0"/>
              <a:t>Commerce Hub</a:t>
            </a:r>
          </a:p>
          <a:p>
            <a:pPr lvl="1"/>
            <a:r>
              <a:rPr lang="en-US" dirty="0" smtClean="0"/>
              <a:t>Wayfair</a:t>
            </a:r>
          </a:p>
          <a:p>
            <a:pPr lvl="1"/>
            <a:r>
              <a:rPr lang="en-US" dirty="0" smtClean="0"/>
              <a:t>Zazzle</a:t>
            </a:r>
          </a:p>
          <a:p>
            <a:pPr lvl="1"/>
            <a:r>
              <a:rPr lang="en-US" dirty="0" smtClean="0"/>
              <a:t>Houzz</a:t>
            </a:r>
          </a:p>
          <a:p>
            <a:pPr lvl="1"/>
            <a:r>
              <a:rPr lang="en-US" dirty="0" smtClean="0"/>
              <a:t>New Egg</a:t>
            </a:r>
          </a:p>
          <a:p>
            <a:pPr lvl="1"/>
            <a:r>
              <a:rPr lang="en-US" dirty="0" smtClean="0"/>
              <a:t>Etsy</a:t>
            </a:r>
          </a:p>
          <a:p>
            <a:pPr lvl="1"/>
            <a:r>
              <a:rPr lang="en-US" dirty="0"/>
              <a:t>Whole Foods</a:t>
            </a:r>
          </a:p>
          <a:p>
            <a:pPr lvl="1"/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90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8158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Copilot</a:t>
            </a:r>
            <a:br>
              <a:rPr lang="en-US" dirty="0" smtClean="0"/>
            </a:br>
            <a:r>
              <a:rPr lang="en-US" dirty="0" smtClean="0"/>
              <a:t>Shipping Software Integrations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Shipping</a:t>
            </a:r>
          </a:p>
          <a:p>
            <a:pPr lvl="1"/>
            <a:r>
              <a:rPr lang="en-US" dirty="0" smtClean="0"/>
              <a:t>Move Method (</a:t>
            </a:r>
            <a:r>
              <a:rPr lang="en-US" dirty="0" err="1" smtClean="0"/>
              <a:t>RateLinx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Dynamic Shipping (Express1)</a:t>
            </a:r>
          </a:p>
          <a:p>
            <a:pPr lvl="1"/>
            <a:r>
              <a:rPr lang="en-US" dirty="0" smtClean="0"/>
              <a:t>TrueShip</a:t>
            </a:r>
          </a:p>
          <a:p>
            <a:pPr lvl="1"/>
            <a:r>
              <a:rPr lang="en-US" dirty="0" err="1" smtClean="0"/>
              <a:t>OnTrac</a:t>
            </a:r>
            <a:endParaRPr lang="en-US" dirty="0" smtClean="0"/>
          </a:p>
          <a:p>
            <a:pPr lvl="1"/>
            <a:r>
              <a:rPr lang="en-US" dirty="0" smtClean="0"/>
              <a:t>Parcel Pro</a:t>
            </a: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8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892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Copilot</a:t>
            </a:r>
            <a:br>
              <a:rPr lang="en-US" dirty="0" smtClean="0"/>
            </a:br>
            <a:r>
              <a:rPr lang="en-US" dirty="0" smtClean="0"/>
              <a:t>FBA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FBA</a:t>
            </a:r>
          </a:p>
          <a:p>
            <a:pPr lvl="1"/>
            <a:r>
              <a:rPr lang="en-US" dirty="0" smtClean="0"/>
              <a:t>Order Import</a:t>
            </a:r>
          </a:p>
          <a:p>
            <a:pPr lvl="1"/>
            <a:r>
              <a:rPr lang="en-US" dirty="0" smtClean="0"/>
              <a:t>Returns</a:t>
            </a:r>
          </a:p>
          <a:p>
            <a:pPr lvl="1"/>
            <a:r>
              <a:rPr lang="en-US" dirty="0" smtClean="0"/>
              <a:t>Inventory Adjustments</a:t>
            </a:r>
          </a:p>
          <a:p>
            <a:pPr lvl="1"/>
            <a:r>
              <a:rPr lang="en-US" dirty="0" smtClean="0"/>
              <a:t>Reconciliation</a:t>
            </a: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2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892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Copilot</a:t>
            </a:r>
            <a:br>
              <a:rPr lang="en-US" dirty="0" smtClean="0"/>
            </a:br>
            <a:r>
              <a:rPr lang="en-US" dirty="0" smtClean="0"/>
              <a:t>Miscellaneous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Orders</a:t>
            </a:r>
          </a:p>
          <a:p>
            <a:pPr lvl="1"/>
            <a:r>
              <a:rPr lang="en-US" dirty="0" smtClean="0"/>
              <a:t>Split orders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Purchase Orders</a:t>
            </a:r>
          </a:p>
          <a:p>
            <a:pPr lvl="1"/>
            <a:r>
              <a:rPr lang="en-US" dirty="0" smtClean="0"/>
              <a:t>Auto associate orders to items on PO.</a:t>
            </a:r>
          </a:p>
          <a:p>
            <a:pPr lvl="1"/>
            <a:r>
              <a:rPr lang="en-US" dirty="0" smtClean="0"/>
              <a:t>Import and Export</a:t>
            </a:r>
          </a:p>
          <a:p>
            <a:pPr lvl="1"/>
            <a:endParaRPr lang="en-US" dirty="0"/>
          </a:p>
          <a:p>
            <a:r>
              <a:rPr lang="en-US" dirty="0" smtClean="0"/>
              <a:t>Inventory</a:t>
            </a:r>
          </a:p>
          <a:p>
            <a:pPr lvl="1"/>
            <a:r>
              <a:rPr lang="en-US" dirty="0" smtClean="0"/>
              <a:t>Send Kit/Drop ship quantity on hand to cart</a:t>
            </a:r>
          </a:p>
          <a:p>
            <a:pPr lvl="1"/>
            <a:r>
              <a:rPr lang="en-US" dirty="0" smtClean="0"/>
              <a:t>Auto create / auto break assemblies</a:t>
            </a:r>
          </a:p>
          <a:p>
            <a:pPr marL="347472" lvl="1" indent="0">
              <a:buNone/>
            </a:pPr>
            <a:endParaRPr lang="en-US" dirty="0" smtClean="0"/>
          </a:p>
          <a:p>
            <a:r>
              <a:rPr lang="en-US" dirty="0" smtClean="0"/>
              <a:t>Invoicing</a:t>
            </a:r>
          </a:p>
          <a:p>
            <a:pPr lvl="1"/>
            <a:r>
              <a:rPr lang="en-US" dirty="0" smtClean="0"/>
              <a:t>Invoice by PO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4800" y="6248400"/>
            <a:ext cx="8534400" cy="304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0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399"/>
            <a:ext cx="8077200" cy="472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534400" cy="3048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  <a:latin typeface="Blade Runner Movie Font" panose="020B0703020202090204" pitchFamily="34" charset="0"/>
              </a:rPr>
              <a:t>CommCon 2015</a:t>
            </a:r>
            <a:endParaRPr lang="en-US" sz="1600" dirty="0">
              <a:solidFill>
                <a:schemeClr val="bg1"/>
              </a:solidFill>
              <a:latin typeface="Blade Runner Movie Font" panose="020B070302020209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2756</TotalTime>
  <Words>778</Words>
  <Application>Microsoft Office PowerPoint</Application>
  <PresentationFormat>On-screen Show (4:3)</PresentationFormat>
  <Paragraphs>271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Blade Runner Movie Font</vt:lpstr>
      <vt:lpstr>Calibri</vt:lpstr>
      <vt:lpstr>Verdana</vt:lpstr>
      <vt:lpstr>Wingdings 2</vt:lpstr>
      <vt:lpstr>Aspect</vt:lpstr>
      <vt:lpstr>Customizations and Integrations</vt:lpstr>
      <vt:lpstr>From StoneEdge.com, 2011</vt:lpstr>
      <vt:lpstr>Today’s Conference</vt:lpstr>
      <vt:lpstr>Today’s Conference</vt:lpstr>
      <vt:lpstr>MonsoonCommerce.com</vt:lpstr>
      <vt:lpstr>Examples of custom code  written for Stone Edge users</vt:lpstr>
      <vt:lpstr>Examples of custom code  written for Stone Edge users</vt:lpstr>
      <vt:lpstr>Examples of custom code  written for Stone Edge users</vt:lpstr>
      <vt:lpstr>Examples of custom code  written for Stone Edge users</vt:lpstr>
      <vt:lpstr>Examples of custom code  written for Stone Edge users</vt:lpstr>
      <vt:lpstr>Off-the Shelf Stone Edge Add-Ons</vt:lpstr>
      <vt:lpstr>Off-the Shelf Stone Edge Add-Ons</vt:lpstr>
      <vt:lpstr>Off-the Shelf Stone Edge Add-Ons</vt:lpstr>
      <vt:lpstr>Off-the Shelf Stone Edge Add-Ons</vt:lpstr>
      <vt:lpstr>Off-the Shelf Stone Edge Add-Ons</vt:lpstr>
      <vt:lpstr>Off-the Shelf Stone Edge Add-Ons</vt:lpstr>
      <vt:lpstr>Off-the Shelf Stone Edge Add-Ons</vt:lpstr>
      <vt:lpstr>Agenda</vt:lpstr>
      <vt:lpstr>Why Customize?</vt:lpstr>
      <vt:lpstr>Where to Customize?</vt:lpstr>
      <vt:lpstr>Dangers to Customizations</vt:lpstr>
      <vt:lpstr>How to Customize?</vt:lpstr>
      <vt:lpstr>Technology Copilot Shopping Cart Integrations</vt:lpstr>
      <vt:lpstr>Technology Copilot Shipping Software Integrations</vt:lpstr>
      <vt:lpstr>Technology Copilot FBA Integration</vt:lpstr>
      <vt:lpstr>Technology Copilot Miscellaneous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Communiqué</dc:title>
  <dc:creator>Tom</dc:creator>
  <cp:lastModifiedBy>User</cp:lastModifiedBy>
  <cp:revision>116</cp:revision>
  <cp:lastPrinted>2015-10-06T15:07:08Z</cp:lastPrinted>
  <dcterms:created xsi:type="dcterms:W3CDTF">2011-09-27T13:00:54Z</dcterms:created>
  <dcterms:modified xsi:type="dcterms:W3CDTF">2015-10-10T03:44:43Z</dcterms:modified>
</cp:coreProperties>
</file>