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73" r:id="rId3"/>
    <p:sldId id="276" r:id="rId4"/>
    <p:sldId id="283" r:id="rId5"/>
    <p:sldId id="277" r:id="rId6"/>
    <p:sldId id="278" r:id="rId7"/>
    <p:sldId id="279" r:id="rId8"/>
    <p:sldId id="281" r:id="rId9"/>
    <p:sldId id="280" r:id="rId10"/>
    <p:sldId id="284" r:id="rId11"/>
    <p:sldId id="285" r:id="rId12"/>
    <p:sldId id="286" r:id="rId13"/>
    <p:sldId id="287" r:id="rId14"/>
    <p:sldId id="260" r:id="rId15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 autoAdjust="0"/>
    <p:restoredTop sz="67698" autoAdjust="0"/>
  </p:normalViewPr>
  <p:slideViewPr>
    <p:cSldViewPr>
      <p:cViewPr varScale="1">
        <p:scale>
          <a:sx n="52" d="100"/>
          <a:sy n="52" d="100"/>
        </p:scale>
        <p:origin x="170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D628D85-825B-4ABB-BAB4-2706FA69971A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44B8250-2218-4163-BA8C-9828C762C5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15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41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Hey this is a note!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414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63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794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B04C4-D6DD-4392-B1C8-AD350DAD240B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0B6DE-217D-4DFF-8C28-985DBD179B0A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C9E6B-8485-4A2E-BD15-077785BB77C3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5AF9-A4E9-4AEF-AF33-4FBF9C158F68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D92D-D8F0-462C-B75C-54D4EFF9A377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02E7-F385-4ED2-8910-FC02890515BE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50DE-E884-4CBA-B2E8-5DE8BE198368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956C-4288-4BED-833A-6B127F321D91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ECA3-77DA-49DA-B9CE-70D159E54E3B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DF12-2122-4C30-B781-3C81F03A1954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B38F-8BD0-4E24-9936-AE228589DE8D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A85A75E-8FB6-4976-895E-9DDBEF8A53FA}" type="datetime1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forum.stoneedge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smtClean="0"/>
              <a:t>Best Practices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29200"/>
            <a:ext cx="7772400" cy="990600"/>
          </a:xfrm>
        </p:spPr>
        <p:txBody>
          <a:bodyPr>
            <a:normAutofit/>
          </a:bodyPr>
          <a:lstStyle/>
          <a:p>
            <a:pPr lvl="0" algn="l">
              <a:lnSpc>
                <a:spcPct val="150000"/>
              </a:lnSpc>
              <a:defRPr/>
            </a:pPr>
            <a:r>
              <a:rPr lang="en-US" sz="1400" b="1" dirty="0" smtClean="0"/>
              <a:t>Topic Presenters</a:t>
            </a:r>
            <a:endParaRPr lang="en-US" sz="1400" b="1" dirty="0"/>
          </a:p>
          <a:p>
            <a:pPr lvl="0" algn="l">
              <a:defRPr/>
            </a:pPr>
            <a:r>
              <a:rPr lang="en-US" sz="1400" dirty="0" smtClean="0"/>
              <a:t>Steve Cisick, Technology Copilot, LLC</a:t>
            </a:r>
          </a:p>
          <a:p>
            <a:pPr lvl="0" algn="l">
              <a:defRPr/>
            </a:pPr>
            <a:r>
              <a:rPr lang="en-US" sz="1400" dirty="0" smtClean="0"/>
              <a:t>Roxanne Brown, Professional Business Solutions 4 U, LLC</a:t>
            </a:r>
            <a:endParaRPr lang="en-US" sz="1400" dirty="0"/>
          </a:p>
          <a:p>
            <a:pPr algn="l"/>
            <a:endParaRPr lang="en-US" sz="2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9600" y="3685032"/>
            <a:ext cx="7885176" cy="1115568"/>
          </a:xfrm>
          <a:prstGeom prst="rect">
            <a:avLst/>
          </a:prstGeom>
        </p:spPr>
        <p:txBody>
          <a:bodyPr vert="horz" lIns="182880" tIns="0">
            <a:normAutofit/>
          </a:bodyPr>
          <a:lstStyle>
            <a:lvl1pPr marL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bg2">
                    <a:shade val="2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endParaRPr lang="en-US" sz="24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9218" name="Picture 2" descr="http://altaireon.com/CommCon/Images/tcp-logo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762000"/>
            <a:ext cx="4134672" cy="990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046" y="4953000"/>
            <a:ext cx="8183880" cy="1051560"/>
          </a:xfrm>
        </p:spPr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spcBef>
                <a:spcPts val="2016"/>
              </a:spcBef>
              <a:buFont typeface="Wingdings" pitchFamily="2" charset="2"/>
              <a:buChar char="ü"/>
            </a:pPr>
            <a:endParaRPr lang="en-US" b="1" dirty="0" smtClean="0">
              <a:ea typeface="ヒラギノ角ゴ ProN W3" charset="0"/>
              <a:cs typeface="Arial"/>
              <a:sym typeface="Helvetica Neue"/>
            </a:endParaRPr>
          </a:p>
          <a:p>
            <a:pPr marL="457200" indent="-457200">
              <a:lnSpc>
                <a:spcPct val="80000"/>
              </a:lnSpc>
              <a:spcBef>
                <a:spcPts val="2016"/>
              </a:spcBef>
              <a:buFont typeface="Wingdings" pitchFamily="2" charset="2"/>
              <a:buChar char="ü"/>
            </a:pPr>
            <a:r>
              <a:rPr lang="en-US" b="1" dirty="0" smtClean="0">
                <a:ea typeface="ヒラギノ角ゴ ProN W3" charset="0"/>
                <a:cs typeface="Arial"/>
                <a:sym typeface="Helvetica Neue"/>
              </a:rPr>
              <a:t>What are best practices?</a:t>
            </a:r>
          </a:p>
          <a:p>
            <a:pPr marL="457200" indent="-457200">
              <a:lnSpc>
                <a:spcPct val="80000"/>
              </a:lnSpc>
              <a:spcBef>
                <a:spcPts val="2016"/>
              </a:spcBef>
              <a:buFont typeface="Wingdings" pitchFamily="2" charset="2"/>
              <a:buChar char="ü"/>
            </a:pPr>
            <a:r>
              <a:rPr lang="en-US" b="1" dirty="0" smtClean="0">
                <a:ea typeface="ヒラギノ角ゴ ProN W3" charset="0"/>
                <a:cs typeface="Arial"/>
                <a:sym typeface="Helvetica Neue"/>
              </a:rPr>
              <a:t>Infrastructure best practices</a:t>
            </a:r>
          </a:p>
          <a:p>
            <a:pPr marL="457200" indent="-457200">
              <a:lnSpc>
                <a:spcPct val="80000"/>
              </a:lnSpc>
              <a:spcBef>
                <a:spcPts val="2016"/>
              </a:spcBef>
              <a:buFont typeface="Wingdings" pitchFamily="2" charset="2"/>
              <a:buChar char="ü"/>
            </a:pPr>
            <a:r>
              <a:rPr lang="en-US" b="1" dirty="0" smtClean="0">
                <a:ea typeface="ヒラギノ角ゴ ProN W3" charset="0"/>
                <a:cs typeface="Arial"/>
                <a:sym typeface="Helvetica Neue"/>
              </a:rPr>
              <a:t>Stone Edge best practices</a:t>
            </a:r>
            <a:endParaRPr lang="en-US" b="1" dirty="0">
              <a:ea typeface="ヒラギノ角ゴ ProN W3" charset="0"/>
              <a:cs typeface="Arial"/>
              <a:sym typeface="Helvetica Neue"/>
            </a:endParaRPr>
          </a:p>
          <a:p>
            <a:pPr marL="457200" indent="-457200">
              <a:lnSpc>
                <a:spcPct val="80000"/>
              </a:lnSpc>
              <a:spcBef>
                <a:spcPts val="2016"/>
              </a:spcBef>
              <a:buFont typeface="Wingdings" pitchFamily="2" charset="2"/>
              <a:buChar char="ü"/>
            </a:pPr>
            <a:r>
              <a:rPr lang="en-US" b="1" dirty="0" smtClean="0">
                <a:ea typeface="ヒラギノ角ゴ ProN W3" charset="0"/>
                <a:cs typeface="Arial"/>
                <a:sym typeface="Helvetica Neue"/>
              </a:rPr>
              <a:t>Questions</a:t>
            </a:r>
            <a:endParaRPr lang="en-US" b="1" dirty="0">
              <a:ea typeface="ヒラギノ角ゴ ProN W3" charset="0"/>
              <a:cs typeface="Arial"/>
              <a:sym typeface="Helvetica Neue"/>
            </a:endParaRP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37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Best Practices?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Every business has unique and common aspects.</a:t>
            </a:r>
          </a:p>
          <a:p>
            <a:r>
              <a:rPr lang="en-US" dirty="0" smtClean="0"/>
              <a:t>Best practices are ones that we’ve seen work well for most customers.</a:t>
            </a:r>
          </a:p>
          <a:p>
            <a:r>
              <a:rPr lang="en-US" dirty="0" smtClean="0"/>
              <a:t>Best practices are ‘context-dependent’ .</a:t>
            </a:r>
          </a:p>
          <a:p>
            <a:r>
              <a:rPr lang="en-US" dirty="0" smtClean="0"/>
              <a:t>Adapt then Adopt best practices.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26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Infrastructure?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constitutes Infrastructure?</a:t>
            </a:r>
          </a:p>
          <a:p>
            <a:pPr lvl="1"/>
            <a:r>
              <a:rPr lang="en-US" dirty="0" smtClean="0"/>
              <a:t>Computers</a:t>
            </a:r>
          </a:p>
          <a:p>
            <a:pPr lvl="1"/>
            <a:r>
              <a:rPr lang="en-US" dirty="0" smtClean="0"/>
              <a:t>Network</a:t>
            </a:r>
          </a:p>
          <a:p>
            <a:pPr lvl="1"/>
            <a:r>
              <a:rPr lang="en-US" dirty="0" smtClean="0"/>
              <a:t>Printers</a:t>
            </a:r>
          </a:p>
          <a:p>
            <a:r>
              <a:rPr lang="en-US" dirty="0" smtClean="0"/>
              <a:t>It </a:t>
            </a:r>
            <a:r>
              <a:rPr lang="en-US" dirty="0"/>
              <a:t>i</a:t>
            </a:r>
            <a:r>
              <a:rPr lang="en-US" dirty="0" smtClean="0"/>
              <a:t>s an area that is often overlooked</a:t>
            </a:r>
          </a:p>
          <a:p>
            <a:r>
              <a:rPr lang="en-US" dirty="0" smtClean="0"/>
              <a:t>Software companies acknowledge, but many times avoid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Worry About Infrastructure?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It’s key to running all applications well.</a:t>
            </a:r>
          </a:p>
          <a:p>
            <a:r>
              <a:rPr lang="en-US" dirty="0" smtClean="0"/>
              <a:t>Don’t expect software companies to fix this.</a:t>
            </a:r>
          </a:p>
          <a:p>
            <a:r>
              <a:rPr lang="en-US" dirty="0" smtClean="0"/>
              <a:t>Area you need to own and get right.</a:t>
            </a:r>
          </a:p>
          <a:p>
            <a:r>
              <a:rPr lang="en-US" dirty="0" smtClean="0"/>
              <a:t>Free and quick isn’t always right.</a:t>
            </a:r>
          </a:p>
          <a:p>
            <a:r>
              <a:rPr lang="en-US" dirty="0" smtClean="0"/>
              <a:t>Budget needs to be allocated to it.</a:t>
            </a:r>
          </a:p>
          <a:p>
            <a:r>
              <a:rPr lang="en-US" dirty="0" smtClean="0"/>
              <a:t>If you do well in this, most applications (including Stone Edge) will run well.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9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73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Infrastructure</a:t>
            </a:r>
            <a:br>
              <a:rPr lang="en-US" dirty="0" smtClean="0"/>
            </a:br>
            <a:r>
              <a:rPr lang="en-US" dirty="0" smtClean="0"/>
              <a:t>                                              </a:t>
            </a:r>
            <a:r>
              <a:rPr lang="en-US" sz="2700" dirty="0" smtClean="0"/>
              <a:t>Backups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57504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Problem</a:t>
            </a:r>
          </a:p>
          <a:p>
            <a:r>
              <a:rPr lang="en-US" sz="3100" dirty="0" smtClean="0"/>
              <a:t>Over 50% of customers have backup issues.</a:t>
            </a:r>
          </a:p>
          <a:p>
            <a:pPr lvl="1"/>
            <a:r>
              <a:rPr lang="en-US" sz="2900" dirty="0" smtClean="0"/>
              <a:t>Aren’t doing backups</a:t>
            </a:r>
          </a:p>
          <a:p>
            <a:pPr lvl="1"/>
            <a:r>
              <a:rPr lang="en-US" sz="2900" dirty="0" smtClean="0"/>
              <a:t>Aren’t backing up correct files</a:t>
            </a:r>
          </a:p>
          <a:p>
            <a:pPr lvl="1"/>
            <a:r>
              <a:rPr lang="en-US" sz="2900" dirty="0" smtClean="0"/>
              <a:t>Backups are broken</a:t>
            </a:r>
          </a:p>
          <a:p>
            <a:pPr lvl="1"/>
            <a:r>
              <a:rPr lang="en-US" sz="2900" dirty="0" smtClean="0"/>
              <a:t>Backups are ineffective</a:t>
            </a:r>
          </a:p>
          <a:p>
            <a:r>
              <a:rPr lang="en-US" sz="3100" dirty="0" smtClean="0"/>
              <a:t>‘Mom and Pop’ shops are not the only companies with this problem.</a:t>
            </a:r>
          </a:p>
          <a:p>
            <a:pPr lvl="2"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Solution</a:t>
            </a:r>
          </a:p>
          <a:p>
            <a:r>
              <a:rPr lang="en-US" dirty="0" smtClean="0"/>
              <a:t>Know what you need to backup and how often.</a:t>
            </a:r>
          </a:p>
          <a:p>
            <a:r>
              <a:rPr lang="en-US" dirty="0" smtClean="0"/>
              <a:t>Check to make sure your backups are working.</a:t>
            </a:r>
          </a:p>
          <a:p>
            <a:r>
              <a:rPr lang="en-US" dirty="0" smtClean="0"/>
              <a:t>Don’t assume your ‘IT Guy’ knows what needs backing up.</a:t>
            </a:r>
          </a:p>
          <a:p>
            <a:r>
              <a:rPr lang="en-US" dirty="0" smtClean="0"/>
              <a:t>Don’t let you ‘IT Guy’ be the only one that knows how to Restore your data.</a:t>
            </a:r>
          </a:p>
          <a:p>
            <a:r>
              <a:rPr lang="en-US" dirty="0" smtClean="0"/>
              <a:t>Test Restores periodically.</a:t>
            </a:r>
          </a:p>
          <a:p>
            <a:r>
              <a:rPr lang="en-US" dirty="0" smtClean="0"/>
              <a:t>When important data is moved, be sure to update backup locations.</a:t>
            </a:r>
          </a:p>
          <a:p>
            <a:r>
              <a:rPr lang="en-US" dirty="0" smtClean="0"/>
              <a:t>Most important data to backup is Stone Edge ‘data file’.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7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73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Infrastructure</a:t>
            </a:r>
            <a:br>
              <a:rPr lang="en-US" dirty="0" smtClean="0"/>
            </a:br>
            <a:r>
              <a:rPr lang="en-US" dirty="0" smtClean="0"/>
              <a:t>                                          </a:t>
            </a:r>
            <a:r>
              <a:rPr lang="en-US" sz="2700" dirty="0" smtClean="0"/>
              <a:t>IT Expertise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Problem</a:t>
            </a:r>
          </a:p>
          <a:p>
            <a:r>
              <a:rPr lang="en-US" sz="2000" dirty="0" smtClean="0"/>
              <a:t>Most customer infrastructures resemble a poorly put together home network.</a:t>
            </a:r>
          </a:p>
          <a:p>
            <a:pPr lvl="1"/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Solution</a:t>
            </a:r>
          </a:p>
          <a:p>
            <a:r>
              <a:rPr lang="en-US" sz="2000" dirty="0" smtClean="0"/>
              <a:t>Find and work with IT expert.</a:t>
            </a:r>
          </a:p>
          <a:p>
            <a:r>
              <a:rPr lang="en-US" sz="2000" dirty="0" smtClean="0"/>
              <a:t>Not just for break / fix, but help with planning for future needs</a:t>
            </a:r>
          </a:p>
          <a:p>
            <a:r>
              <a:rPr lang="en-US" sz="2000" dirty="0" smtClean="0"/>
              <a:t>Treats you with respect </a:t>
            </a:r>
          </a:p>
          <a:p>
            <a:r>
              <a:rPr lang="en-US" sz="2000" dirty="0" smtClean="0"/>
              <a:t>Is responsive and proactive</a:t>
            </a:r>
          </a:p>
          <a:p>
            <a:r>
              <a:rPr lang="en-US" sz="2000" dirty="0" smtClean="0"/>
              <a:t>Able to talk in your language about issues and proposed solution</a:t>
            </a:r>
          </a:p>
          <a:p>
            <a:r>
              <a:rPr lang="en-US" sz="2000" dirty="0" smtClean="0"/>
              <a:t>Open to working with your Stone Edge application</a:t>
            </a:r>
          </a:p>
          <a:p>
            <a:pPr lvl="2"/>
            <a:endParaRPr lang="en-US" sz="2000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73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Infrastructure</a:t>
            </a:r>
            <a:br>
              <a:rPr lang="en-US" dirty="0" smtClean="0"/>
            </a:br>
            <a:r>
              <a:rPr lang="en-US" dirty="0" smtClean="0"/>
              <a:t>                               </a:t>
            </a:r>
            <a:r>
              <a:rPr lang="en-US" sz="2700" dirty="0" smtClean="0"/>
              <a:t>Stone Edge Upgrades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Problem</a:t>
            </a:r>
          </a:p>
          <a:p>
            <a:pPr lvl="0"/>
            <a:r>
              <a:rPr lang="en-US" dirty="0" smtClean="0"/>
              <a:t>Stone Edge upgrades cause major operational headaches.</a:t>
            </a:r>
          </a:p>
          <a:p>
            <a:pPr lvl="0"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Solution</a:t>
            </a:r>
          </a:p>
          <a:p>
            <a:r>
              <a:rPr lang="en-US" dirty="0"/>
              <a:t>Don’t assume that it will solve all or any of your problems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Don’t upgrade until release properly vetted by other users.</a:t>
            </a:r>
          </a:p>
          <a:p>
            <a:pPr lvl="0"/>
            <a:r>
              <a:rPr lang="en-US" dirty="0" smtClean="0"/>
              <a:t>Join the Monsoon forum (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forum.stoneedge.com</a:t>
            </a:r>
            <a:r>
              <a:rPr lang="en-US" dirty="0" smtClean="0"/>
              <a:t>)</a:t>
            </a:r>
          </a:p>
          <a:p>
            <a:pPr lvl="0"/>
            <a:r>
              <a:rPr lang="en-US" dirty="0" smtClean="0"/>
              <a:t>Join the Facebook group – Search for “</a:t>
            </a:r>
            <a:r>
              <a:rPr lang="en-US" dirty="0"/>
              <a:t>StoneEdge OM </a:t>
            </a:r>
            <a:r>
              <a:rPr lang="en-US" dirty="0" smtClean="0"/>
              <a:t>Users”</a:t>
            </a:r>
          </a:p>
          <a:p>
            <a:pPr lvl="0"/>
            <a:r>
              <a:rPr lang="en-US" dirty="0" smtClean="0"/>
              <a:t>Don’t install beta (test) versions for live order processing!</a:t>
            </a:r>
          </a:p>
          <a:p>
            <a:pPr lvl="0"/>
            <a:r>
              <a:rPr lang="en-US" dirty="0" smtClean="0"/>
              <a:t>Make note of when you upgraded in a </a:t>
            </a:r>
            <a:r>
              <a:rPr lang="en-US" dirty="0"/>
              <a:t>change </a:t>
            </a:r>
            <a:r>
              <a:rPr lang="en-US" dirty="0" smtClean="0"/>
              <a:t>log.</a:t>
            </a:r>
          </a:p>
          <a:p>
            <a:pPr lvl="0"/>
            <a:r>
              <a:rPr lang="en-US" dirty="0" smtClean="0"/>
              <a:t>Test the upgrade prior to going live with it.</a:t>
            </a:r>
          </a:p>
          <a:p>
            <a:pPr lvl="0"/>
            <a:r>
              <a:rPr lang="en-US" dirty="0" smtClean="0"/>
              <a:t>Don’t forget about your customizations!</a:t>
            </a:r>
          </a:p>
          <a:p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73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Infrastructure</a:t>
            </a:r>
            <a:br>
              <a:rPr lang="en-US" dirty="0" smtClean="0"/>
            </a:br>
            <a:r>
              <a:rPr lang="en-US" dirty="0" smtClean="0"/>
              <a:t>                           </a:t>
            </a:r>
            <a:r>
              <a:rPr lang="en-US" sz="2700" dirty="0" smtClean="0"/>
              <a:t>Stone Edge Maintenance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Problem</a:t>
            </a:r>
          </a:p>
          <a:p>
            <a:r>
              <a:rPr lang="en-US" dirty="0" smtClean="0"/>
              <a:t>Stone Edge not maintained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b="1" dirty="0" smtClean="0"/>
              <a:t>Solution</a:t>
            </a:r>
          </a:p>
          <a:p>
            <a:r>
              <a:rPr lang="en-US" dirty="0" smtClean="0"/>
              <a:t>Run ‘OM Compiler’ periodically.</a:t>
            </a:r>
          </a:p>
          <a:p>
            <a:r>
              <a:rPr lang="en-US" dirty="0" smtClean="0"/>
              <a:t>Manage any changes with a change log</a:t>
            </a:r>
          </a:p>
          <a:p>
            <a:r>
              <a:rPr lang="en-US" dirty="0" smtClean="0"/>
              <a:t>Use the custom reports database for customizations!</a:t>
            </a:r>
          </a:p>
          <a:p>
            <a:r>
              <a:rPr lang="en-US" dirty="0" smtClean="0"/>
              <a:t>If running the Standard Version</a:t>
            </a:r>
          </a:p>
          <a:p>
            <a:pPr lvl="2"/>
            <a:r>
              <a:rPr lang="en-US" dirty="0" smtClean="0"/>
              <a:t>Periodically Compact and Repair Data file</a:t>
            </a:r>
          </a:p>
          <a:p>
            <a:pPr lvl="2"/>
            <a:r>
              <a:rPr lang="en-US" dirty="0" smtClean="0"/>
              <a:t>Make sure data file &lt; 2GB</a:t>
            </a:r>
          </a:p>
          <a:p>
            <a:r>
              <a:rPr lang="en-US" dirty="0" smtClean="0"/>
              <a:t>Consider using a ‘base file’ that can be refreshed periodically.</a:t>
            </a:r>
          </a:p>
          <a:p>
            <a:pPr lvl="3">
              <a:buNone/>
            </a:pPr>
            <a:endParaRPr lang="en-US" dirty="0" smtClean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73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Stone Edge</a:t>
            </a:r>
            <a:br>
              <a:rPr lang="en-US" dirty="0" smtClean="0"/>
            </a:br>
            <a:r>
              <a:rPr lang="en-US" dirty="0" smtClean="0"/>
              <a:t>                                             </a:t>
            </a:r>
            <a:r>
              <a:rPr lang="en-US" sz="2700" dirty="0" smtClean="0"/>
              <a:t>Inventory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Problem</a:t>
            </a:r>
            <a:endParaRPr lang="en-US" dirty="0" smtClean="0"/>
          </a:p>
          <a:p>
            <a:r>
              <a:rPr lang="en-US" dirty="0" smtClean="0"/>
              <a:t>Inventory cost and counts never correct.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Solution</a:t>
            </a:r>
            <a:endParaRPr lang="en-US" dirty="0" smtClean="0"/>
          </a:p>
          <a:p>
            <a:r>
              <a:rPr lang="en-US" dirty="0" smtClean="0"/>
              <a:t>Use adjustment reason codes and keep track of why adjustments are made.</a:t>
            </a:r>
          </a:p>
          <a:p>
            <a:r>
              <a:rPr lang="en-US" dirty="0" smtClean="0"/>
              <a:t>Use adjustments as last, not first resort.</a:t>
            </a:r>
          </a:p>
          <a:p>
            <a:r>
              <a:rPr lang="en-US" dirty="0" smtClean="0"/>
              <a:t>Cycle count your inventory and do it correctly.</a:t>
            </a:r>
          </a:p>
          <a:p>
            <a:r>
              <a:rPr lang="en-US" dirty="0" smtClean="0"/>
              <a:t>Don’t bypass QOH controls.</a:t>
            </a:r>
          </a:p>
          <a:p>
            <a:r>
              <a:rPr lang="en-US" dirty="0" smtClean="0"/>
              <a:t>Use POs to receive against.  Don’t receive without PO.</a:t>
            </a:r>
          </a:p>
          <a:p>
            <a:r>
              <a:rPr lang="en-US" dirty="0" smtClean="0"/>
              <a:t>Receive what is actually been delivered.</a:t>
            </a:r>
          </a:p>
          <a:p>
            <a:r>
              <a:rPr lang="en-US" dirty="0" smtClean="0"/>
              <a:t>Try to have correct item costs.</a:t>
            </a:r>
          </a:p>
          <a:p>
            <a:r>
              <a:rPr lang="en-US" dirty="0" smtClean="0"/>
              <a:t>Use kits/assemblies properly.</a:t>
            </a:r>
          </a:p>
          <a:p>
            <a:r>
              <a:rPr lang="en-US" dirty="0" smtClean="0"/>
              <a:t>Use barcoding.</a:t>
            </a:r>
          </a:p>
          <a:p>
            <a:r>
              <a:rPr lang="en-US" dirty="0" smtClean="0"/>
              <a:t>Use FIFO, verify FIFO accuracy.</a:t>
            </a: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73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Stone Edge</a:t>
            </a:r>
            <a:br>
              <a:rPr lang="en-US" dirty="0" smtClean="0"/>
            </a:br>
            <a:r>
              <a:rPr lang="en-US" dirty="0" smtClean="0"/>
              <a:t>                                                </a:t>
            </a:r>
            <a:r>
              <a:rPr lang="en-US" sz="2700" dirty="0" smtClean="0"/>
              <a:t>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Problem</a:t>
            </a:r>
          </a:p>
          <a:p>
            <a:pPr marL="265176" lvl="1" indent="-265176">
              <a:buSzPct val="80000"/>
              <a:buFont typeface="Wingdings 2"/>
              <a:buChar char=""/>
            </a:pPr>
            <a:r>
              <a:rPr lang="en-US" dirty="0" smtClean="0"/>
              <a:t>Orders in system do not represent reality.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Solution</a:t>
            </a:r>
            <a:endParaRPr lang="en-US" dirty="0" smtClean="0"/>
          </a:p>
          <a:p>
            <a:r>
              <a:rPr lang="en-US" sz="2400" dirty="0" smtClean="0"/>
              <a:t>Mark orders paid in full that are.</a:t>
            </a:r>
          </a:p>
          <a:p>
            <a:pPr marL="0" indent="-283464"/>
            <a:r>
              <a:rPr lang="en-US" sz="2400" dirty="0" smtClean="0"/>
              <a:t>Apply credits to orders where credit given.</a:t>
            </a:r>
          </a:p>
          <a:p>
            <a:pPr marL="0" indent="-283464"/>
            <a:r>
              <a:rPr lang="en-US" sz="2400" dirty="0" smtClean="0"/>
              <a:t>Approve orders that will ship.</a:t>
            </a:r>
          </a:p>
          <a:p>
            <a:pPr marL="0" indent="-283464"/>
            <a:r>
              <a:rPr lang="en-US" sz="2400" dirty="0" smtClean="0"/>
              <a:t>Use notes / tasks liberally.</a:t>
            </a:r>
          </a:p>
          <a:p>
            <a:pPr marL="0" indent="-283464"/>
            <a:r>
              <a:rPr lang="en-US" sz="2400" dirty="0" smtClean="0"/>
              <a:t>Cancel backorders that will never be filled.</a:t>
            </a:r>
          </a:p>
          <a:p>
            <a:pPr marL="0" indent="-283464"/>
            <a:r>
              <a:rPr lang="en-US" sz="2400" dirty="0" smtClean="0"/>
              <a:t>All shipped orders have ship dates.</a:t>
            </a:r>
          </a:p>
          <a:p>
            <a:pPr marL="0" indent="-283464"/>
            <a:r>
              <a:rPr lang="en-US" sz="2400" dirty="0" smtClean="0"/>
              <a:t>Use the RMA system to process returns.</a:t>
            </a:r>
          </a:p>
          <a:p>
            <a:pPr>
              <a:buNone/>
            </a:pPr>
            <a:endParaRPr lang="en-US" b="1" dirty="0" smtClean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73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Stone Edge</a:t>
            </a:r>
            <a:br>
              <a:rPr lang="en-US" dirty="0" smtClean="0"/>
            </a:br>
            <a:r>
              <a:rPr lang="en-US" dirty="0" smtClean="0"/>
              <a:t>                                           </a:t>
            </a:r>
            <a:r>
              <a:rPr lang="en-US" sz="2700" dirty="0" smtClean="0"/>
              <a:t>Drop 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575048"/>
          </a:xfrm>
        </p:spPr>
        <p:txBody>
          <a:bodyPr>
            <a:normAutofit/>
          </a:bodyPr>
          <a:lstStyle/>
          <a:p>
            <a:pPr marL="265176" lvl="1" indent="-265176">
              <a:buSzPct val="80000"/>
              <a:buNone/>
            </a:pPr>
            <a:endParaRPr lang="en-US" b="1" dirty="0" smtClean="0"/>
          </a:p>
          <a:p>
            <a:pPr marL="265176" lvl="1" indent="-265176">
              <a:buSzPct val="80000"/>
              <a:buNone/>
            </a:pPr>
            <a:r>
              <a:rPr lang="en-US" b="1" dirty="0" smtClean="0"/>
              <a:t>Problem</a:t>
            </a:r>
          </a:p>
          <a:p>
            <a:pPr marL="59436" indent="-342900"/>
            <a:r>
              <a:rPr lang="en-US" sz="2400" dirty="0" smtClean="0"/>
              <a:t>Drop Ship orders not properly handled.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sz="2400" b="1" dirty="0" smtClean="0"/>
              <a:t>Solution</a:t>
            </a:r>
            <a:endParaRPr lang="en-US" sz="2400" dirty="0"/>
          </a:p>
          <a:p>
            <a:r>
              <a:rPr lang="en-US" sz="2400" dirty="0" smtClean="0"/>
              <a:t>Record tracking numbers properly.</a:t>
            </a:r>
          </a:p>
          <a:p>
            <a:pPr marL="0" indent="-283464"/>
            <a:r>
              <a:rPr lang="en-US" sz="2400" dirty="0" smtClean="0"/>
              <a:t>Complete each drop ship</a:t>
            </a:r>
          </a:p>
          <a:p>
            <a:pPr marL="0" indent="-283464"/>
            <a:r>
              <a:rPr lang="en-US" sz="2400" dirty="0" smtClean="0"/>
              <a:t>Employ automation wherever possible</a:t>
            </a:r>
          </a:p>
          <a:p>
            <a:pPr marL="502920" lvl="2" indent="-265176">
              <a:buSzPct val="80000"/>
            </a:pPr>
            <a:r>
              <a:rPr lang="en-US" sz="2000" dirty="0" smtClean="0"/>
              <a:t>Import tracking from CSV</a:t>
            </a:r>
          </a:p>
          <a:p>
            <a:pPr marL="502920" lvl="2" indent="-265176">
              <a:buSzPct val="80000"/>
            </a:pPr>
            <a:r>
              <a:rPr lang="en-US" sz="2000" dirty="0" smtClean="0"/>
              <a:t>Import tracking from Quantum View </a:t>
            </a:r>
          </a:p>
          <a:p>
            <a:pPr marL="502920" lvl="2" indent="-265176">
              <a:buSzPct val="80000"/>
            </a:pPr>
            <a:r>
              <a:rPr lang="en-US" sz="2000" dirty="0" smtClean="0"/>
              <a:t>Import tracking from emails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73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Stone Edge</a:t>
            </a:r>
            <a:br>
              <a:rPr lang="en-US" dirty="0" smtClean="0"/>
            </a:br>
            <a:r>
              <a:rPr lang="en-US" dirty="0" smtClean="0"/>
              <a:t>                       </a:t>
            </a:r>
            <a:r>
              <a:rPr lang="en-US" sz="2700" dirty="0" smtClean="0"/>
              <a:t>Importance of Correct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Incorrect Data Issues</a:t>
            </a:r>
          </a:p>
          <a:p>
            <a:pPr lvl="1"/>
            <a:r>
              <a:rPr lang="en-US" dirty="0" smtClean="0"/>
              <a:t>Quick filters cannot be used.</a:t>
            </a:r>
          </a:p>
          <a:p>
            <a:pPr lvl="1"/>
            <a:r>
              <a:rPr lang="en-US" dirty="0" smtClean="0"/>
              <a:t>Automation cannot be achieved.</a:t>
            </a:r>
          </a:p>
          <a:p>
            <a:pPr lvl="1"/>
            <a:r>
              <a:rPr lang="en-US" dirty="0" smtClean="0"/>
              <a:t>Money misspent by acting on incorrect data.</a:t>
            </a:r>
          </a:p>
          <a:p>
            <a:pPr lvl="1"/>
            <a:r>
              <a:rPr lang="en-US" dirty="0" smtClean="0"/>
              <a:t>Orders double shipped, never shipped.</a:t>
            </a:r>
          </a:p>
          <a:p>
            <a:pPr lvl="1"/>
            <a:r>
              <a:rPr lang="en-US" dirty="0" smtClean="0"/>
              <a:t>Cannot give customers accurate/timely order information.</a:t>
            </a:r>
          </a:p>
          <a:p>
            <a:pPr lvl="1"/>
            <a:r>
              <a:rPr lang="en-US" dirty="0" smtClean="0"/>
              <a:t>Accurate financials cannot be produced.</a:t>
            </a: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&amp; A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399"/>
            <a:ext cx="8077200" cy="472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4352</TotalTime>
  <Words>772</Words>
  <Application>Microsoft Office PowerPoint</Application>
  <PresentationFormat>On-screen Show (4:3)</PresentationFormat>
  <Paragraphs>159</Paragraphs>
  <Slides>14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Helvetica Neue</vt:lpstr>
      <vt:lpstr>Verdana</vt:lpstr>
      <vt:lpstr>Wingdings</vt:lpstr>
      <vt:lpstr>Wingdings 2</vt:lpstr>
      <vt:lpstr>ヒラギノ角ゴ ProN W3</vt:lpstr>
      <vt:lpstr>Aspect</vt:lpstr>
      <vt:lpstr>Best Practices</vt:lpstr>
      <vt:lpstr>Today’s Agenda</vt:lpstr>
      <vt:lpstr>What are Best Practices?</vt:lpstr>
      <vt:lpstr>What is Infrastructure?</vt:lpstr>
      <vt:lpstr>Why Worry About Infrastructure?</vt:lpstr>
      <vt:lpstr>Infrastructure                                               Backups</vt:lpstr>
      <vt:lpstr>Infrastructure                                           IT Expertise</vt:lpstr>
      <vt:lpstr>Infrastructure                                Stone Edge Upgrades</vt:lpstr>
      <vt:lpstr>Infrastructure                            Stone Edge Maintenance</vt:lpstr>
      <vt:lpstr>Stone Edge                                              Inventory</vt:lpstr>
      <vt:lpstr>Stone Edge                                                 Orders</vt:lpstr>
      <vt:lpstr>Stone Edge                                            Drop Ships</vt:lpstr>
      <vt:lpstr>Stone Edge                        Importance of Correct Data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Communiqué</dc:title>
  <dc:creator>Tom</dc:creator>
  <cp:lastModifiedBy>User</cp:lastModifiedBy>
  <cp:revision>127</cp:revision>
  <cp:lastPrinted>2014-03-18T15:27:36Z</cp:lastPrinted>
  <dcterms:created xsi:type="dcterms:W3CDTF">2011-09-27T13:00:54Z</dcterms:created>
  <dcterms:modified xsi:type="dcterms:W3CDTF">2015-10-13T16:26:07Z</dcterms:modified>
</cp:coreProperties>
</file>