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21"/>
  </p:notesMasterIdLst>
  <p:sldIdLst>
    <p:sldId id="256" r:id="rId2"/>
    <p:sldId id="292" r:id="rId3"/>
    <p:sldId id="294" r:id="rId4"/>
    <p:sldId id="273" r:id="rId5"/>
    <p:sldId id="276" r:id="rId6"/>
    <p:sldId id="277" r:id="rId7"/>
    <p:sldId id="278" r:id="rId8"/>
    <p:sldId id="279" r:id="rId9"/>
    <p:sldId id="283" r:id="rId10"/>
    <p:sldId id="280" r:id="rId11"/>
    <p:sldId id="287" r:id="rId12"/>
    <p:sldId id="286" r:id="rId13"/>
    <p:sldId id="281" r:id="rId14"/>
    <p:sldId id="284" r:id="rId15"/>
    <p:sldId id="285" r:id="rId16"/>
    <p:sldId id="288" r:id="rId17"/>
    <p:sldId id="295" r:id="rId18"/>
    <p:sldId id="282" r:id="rId19"/>
    <p:sldId id="260" r:id="rId20"/>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75" autoAdjust="0"/>
    <p:restoredTop sz="94607" autoAdjust="0"/>
  </p:normalViewPr>
  <p:slideViewPr>
    <p:cSldViewPr>
      <p:cViewPr varScale="1">
        <p:scale>
          <a:sx n="74" d="100"/>
          <a:sy n="74" d="100"/>
        </p:scale>
        <p:origin x="954" y="54"/>
      </p:cViewPr>
      <p:guideLst>
        <p:guide orient="horz" pos="2160"/>
        <p:guide pos="2880"/>
      </p:guideLst>
    </p:cSldViewPr>
  </p:slideViewPr>
  <p:outlineViewPr>
    <p:cViewPr>
      <p:scale>
        <a:sx n="33" d="100"/>
        <a:sy n="33" d="100"/>
      </p:scale>
      <p:origin x="42" y="0"/>
    </p:cViewPr>
  </p:outlineViewPr>
  <p:notesTextViewPr>
    <p:cViewPr>
      <p:scale>
        <a:sx n="100" d="100"/>
        <a:sy n="100" d="100"/>
      </p:scale>
      <p:origin x="0" y="0"/>
    </p:cViewPr>
  </p:notesTextViewPr>
  <p:notesViewPr>
    <p:cSldViewPr>
      <p:cViewPr varScale="1">
        <p:scale>
          <a:sx n="58" d="100"/>
          <a:sy n="58" d="100"/>
        </p:scale>
        <p:origin x="2526"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7840" cy="466434"/>
          </a:xfrm>
          <a:prstGeom prst="rect">
            <a:avLst/>
          </a:prstGeom>
        </p:spPr>
        <p:txBody>
          <a:bodyPr vert="horz" lIns="92446" tIns="46223" rIns="92446" bIns="46223" rtlCol="0"/>
          <a:lstStyle>
            <a:lvl1pPr algn="l">
              <a:defRPr sz="1200"/>
            </a:lvl1pPr>
          </a:lstStyle>
          <a:p>
            <a:endParaRPr lang="en-US"/>
          </a:p>
        </p:txBody>
      </p:sp>
      <p:sp>
        <p:nvSpPr>
          <p:cNvPr id="3" name="Date Placeholder 2"/>
          <p:cNvSpPr>
            <a:spLocks noGrp="1"/>
          </p:cNvSpPr>
          <p:nvPr>
            <p:ph type="dt" idx="1"/>
          </p:nvPr>
        </p:nvSpPr>
        <p:spPr>
          <a:xfrm>
            <a:off x="3970939" y="0"/>
            <a:ext cx="3037840" cy="466434"/>
          </a:xfrm>
          <a:prstGeom prst="rect">
            <a:avLst/>
          </a:prstGeom>
        </p:spPr>
        <p:txBody>
          <a:bodyPr vert="horz" lIns="92446" tIns="46223" rIns="92446" bIns="46223" rtlCol="0"/>
          <a:lstStyle>
            <a:lvl1pPr algn="r">
              <a:defRPr sz="1200"/>
            </a:lvl1pPr>
          </a:lstStyle>
          <a:p>
            <a:fld id="{2D628D85-825B-4ABB-BAB4-2706FA69971A}" type="datetimeFigureOut">
              <a:rPr lang="en-US" smtClean="0"/>
              <a:pPr/>
              <a:t>10/11/2015</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2446" tIns="46223" rIns="92446" bIns="46223" rtlCol="0" anchor="ctr"/>
          <a:lstStyle/>
          <a:p>
            <a:endParaRPr lang="en-US"/>
          </a:p>
        </p:txBody>
      </p:sp>
      <p:sp>
        <p:nvSpPr>
          <p:cNvPr id="5" name="Notes Placeholder 4"/>
          <p:cNvSpPr>
            <a:spLocks noGrp="1"/>
          </p:cNvSpPr>
          <p:nvPr>
            <p:ph type="body" sz="quarter" idx="3"/>
          </p:nvPr>
        </p:nvSpPr>
        <p:spPr>
          <a:xfrm>
            <a:off x="701041" y="4473892"/>
            <a:ext cx="5608320" cy="3660458"/>
          </a:xfrm>
          <a:prstGeom prst="rect">
            <a:avLst/>
          </a:prstGeom>
        </p:spPr>
        <p:txBody>
          <a:bodyPr vert="horz" lIns="92446" tIns="46223" rIns="92446" bIns="46223"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1" y="8829968"/>
            <a:ext cx="3037840" cy="466433"/>
          </a:xfrm>
          <a:prstGeom prst="rect">
            <a:avLst/>
          </a:prstGeom>
        </p:spPr>
        <p:txBody>
          <a:bodyPr vert="horz" lIns="92446" tIns="46223" rIns="92446" bIns="46223" rtlCol="0" anchor="b"/>
          <a:lstStyle>
            <a:lvl1pPr algn="l">
              <a:defRPr sz="1200"/>
            </a:lvl1pPr>
          </a:lstStyle>
          <a:p>
            <a:endParaRPr lang="en-US"/>
          </a:p>
        </p:txBody>
      </p:sp>
      <p:sp>
        <p:nvSpPr>
          <p:cNvPr id="7" name="Slide Number Placeholder 6"/>
          <p:cNvSpPr>
            <a:spLocks noGrp="1"/>
          </p:cNvSpPr>
          <p:nvPr>
            <p:ph type="sldNum" sz="quarter" idx="5"/>
          </p:nvPr>
        </p:nvSpPr>
        <p:spPr>
          <a:xfrm>
            <a:off x="3970939" y="8829968"/>
            <a:ext cx="3037840" cy="466433"/>
          </a:xfrm>
          <a:prstGeom prst="rect">
            <a:avLst/>
          </a:prstGeom>
        </p:spPr>
        <p:txBody>
          <a:bodyPr vert="horz" lIns="92446" tIns="46223" rIns="92446" bIns="46223" rtlCol="0" anchor="b"/>
          <a:lstStyle>
            <a:lvl1pPr algn="r">
              <a:defRPr sz="1200"/>
            </a:lvl1pPr>
          </a:lstStyle>
          <a:p>
            <a:fld id="{A44B8250-2218-4163-BA8C-9828C762C55D}" type="slidenum">
              <a:rPr lang="en-US" smtClean="0"/>
              <a:pPr/>
              <a:t>‹#›</a:t>
            </a:fld>
            <a:endParaRPr lang="en-US"/>
          </a:p>
        </p:txBody>
      </p:sp>
    </p:spTree>
    <p:extLst>
      <p:ext uri="{BB962C8B-B14F-4D97-AF65-F5344CB8AC3E}">
        <p14:creationId xmlns:p14="http://schemas.microsoft.com/office/powerpoint/2010/main" val="15766156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44B8250-2218-4163-BA8C-9828C762C55D}" type="slidenum">
              <a:rPr lang="en-US" smtClean="0"/>
              <a:pPr/>
              <a:t>1</a:t>
            </a:fld>
            <a:endParaRPr lang="en-US"/>
          </a:p>
        </p:txBody>
      </p:sp>
    </p:spTree>
    <p:extLst>
      <p:ext uri="{BB962C8B-B14F-4D97-AF65-F5344CB8AC3E}">
        <p14:creationId xmlns:p14="http://schemas.microsoft.com/office/powerpoint/2010/main" val="3629415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44B8250-2218-4163-BA8C-9828C762C55D}" type="slidenum">
              <a:rPr lang="en-US" smtClean="0"/>
              <a:pPr/>
              <a:t>2</a:t>
            </a:fld>
            <a:endParaRPr lang="en-US"/>
          </a:p>
        </p:txBody>
      </p:sp>
    </p:spTree>
    <p:extLst>
      <p:ext uri="{BB962C8B-B14F-4D97-AF65-F5344CB8AC3E}">
        <p14:creationId xmlns:p14="http://schemas.microsoft.com/office/powerpoint/2010/main" val="17439039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44B8250-2218-4163-BA8C-9828C762C55D}" type="slidenum">
              <a:rPr lang="en-US" smtClean="0"/>
              <a:pPr/>
              <a:t>3</a:t>
            </a:fld>
            <a:endParaRPr lang="en-US"/>
          </a:p>
        </p:txBody>
      </p:sp>
    </p:spTree>
    <p:extLst>
      <p:ext uri="{BB962C8B-B14F-4D97-AF65-F5344CB8AC3E}">
        <p14:creationId xmlns:p14="http://schemas.microsoft.com/office/powerpoint/2010/main" val="19630523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Why Automate?</a:t>
            </a:r>
          </a:p>
          <a:p>
            <a:pPr marL="171450" indent="-171450">
              <a:buFont typeface="Arial" panose="020B0604020202020204" pitchFamily="34" charset="0"/>
              <a:buChar char="•"/>
            </a:pPr>
            <a:r>
              <a:rPr lang="en-US" dirty="0" smtClean="0"/>
              <a:t>Barney already touched on.</a:t>
            </a:r>
          </a:p>
          <a:p>
            <a:pPr marL="171450" indent="-171450">
              <a:buFont typeface="Arial" panose="020B0604020202020204" pitchFamily="34" charset="0"/>
              <a:buChar char="•"/>
            </a:pPr>
            <a:r>
              <a:rPr lang="en-US" dirty="0" smtClean="0"/>
              <a:t>My only add is to say why not automate now?</a:t>
            </a:r>
          </a:p>
          <a:p>
            <a:pPr marL="171450" indent="-171450">
              <a:buFont typeface="Arial" panose="020B0604020202020204" pitchFamily="34" charset="0"/>
              <a:buChar char="•"/>
            </a:pPr>
            <a:endParaRPr lang="en-US" dirty="0"/>
          </a:p>
          <a:p>
            <a:r>
              <a:rPr lang="en-US" b="1" dirty="0" smtClean="0"/>
              <a:t>Barriers</a:t>
            </a:r>
          </a:p>
          <a:p>
            <a:pPr marL="171450" indent="-171450">
              <a:buFont typeface="Arial" panose="020B0604020202020204" pitchFamily="34" charset="0"/>
              <a:buChar char="•"/>
            </a:pPr>
            <a:r>
              <a:rPr lang="en-US" dirty="0" smtClean="0"/>
              <a:t>Nothing good comes necessarily easy.</a:t>
            </a:r>
            <a:endParaRPr lang="en-US" dirty="0"/>
          </a:p>
          <a:p>
            <a:pPr marL="171450" indent="-171450">
              <a:buFont typeface="Arial" panose="020B0604020202020204" pitchFamily="34" charset="0"/>
              <a:buChar char="•"/>
            </a:pPr>
            <a:r>
              <a:rPr lang="en-US" dirty="0" smtClean="0"/>
              <a:t>Not all activities can or should for that matter be automated.</a:t>
            </a:r>
          </a:p>
          <a:p>
            <a:pPr marL="171450" indent="-171450">
              <a:buFont typeface="Arial" panose="020B0604020202020204" pitchFamily="34" charset="0"/>
              <a:buChar char="•"/>
            </a:pPr>
            <a:endParaRPr lang="en-US" dirty="0"/>
          </a:p>
          <a:p>
            <a:r>
              <a:rPr lang="en-US" b="1" dirty="0" smtClean="0"/>
              <a:t>Examples</a:t>
            </a:r>
          </a:p>
          <a:p>
            <a:pPr marL="171450" indent="-171450">
              <a:buFont typeface="Arial" panose="020B0604020202020204" pitchFamily="34" charset="0"/>
              <a:buChar char="•"/>
            </a:pPr>
            <a:r>
              <a:rPr lang="en-US" dirty="0" smtClean="0"/>
              <a:t>Real world examples</a:t>
            </a:r>
          </a:p>
          <a:p>
            <a:pPr marL="171450" indent="-171450">
              <a:buFont typeface="Arial" panose="020B0604020202020204" pitchFamily="34" charset="0"/>
              <a:buChar char="•"/>
            </a:pPr>
            <a:r>
              <a:rPr lang="en-US" dirty="0" smtClean="0"/>
              <a:t>Real world solutions</a:t>
            </a:r>
          </a:p>
          <a:p>
            <a:pPr marL="171450" indent="-171450">
              <a:buFont typeface="Arial" panose="020B0604020202020204" pitchFamily="34" charset="0"/>
              <a:buChar char="•"/>
            </a:pPr>
            <a:endParaRPr lang="en-US" dirty="0"/>
          </a:p>
          <a:p>
            <a:r>
              <a:rPr lang="en-US" b="1" dirty="0" smtClean="0"/>
              <a:t>Your examples?</a:t>
            </a:r>
          </a:p>
          <a:p>
            <a:pPr marL="171450" indent="-171450">
              <a:buFont typeface="Arial" panose="020B0604020202020204" pitchFamily="34" charset="0"/>
              <a:buChar char="•"/>
            </a:pPr>
            <a:r>
              <a:rPr lang="en-US" dirty="0" smtClean="0"/>
              <a:t>If we have time</a:t>
            </a:r>
          </a:p>
          <a:p>
            <a:pPr marL="171450" indent="-171450">
              <a:buFont typeface="Arial" panose="020B0604020202020204" pitchFamily="34" charset="0"/>
              <a:buChar char="•"/>
            </a:pPr>
            <a:r>
              <a:rPr lang="en-US" dirty="0" smtClean="0"/>
              <a:t>What automation successes or challenges have you had?</a:t>
            </a:r>
          </a:p>
        </p:txBody>
      </p:sp>
      <p:sp>
        <p:nvSpPr>
          <p:cNvPr id="4" name="Slide Number Placeholder 3"/>
          <p:cNvSpPr>
            <a:spLocks noGrp="1"/>
          </p:cNvSpPr>
          <p:nvPr>
            <p:ph type="sldNum" sz="quarter" idx="10"/>
          </p:nvPr>
        </p:nvSpPr>
        <p:spPr/>
        <p:txBody>
          <a:bodyPr/>
          <a:lstStyle/>
          <a:p>
            <a:fld id="{A44B8250-2218-4163-BA8C-9828C762C55D}" type="slidenum">
              <a:rPr lang="en-US" smtClean="0"/>
              <a:pPr/>
              <a:t>4</a:t>
            </a:fld>
            <a:endParaRPr lang="en-US"/>
          </a:p>
        </p:txBody>
      </p:sp>
    </p:spTree>
    <p:extLst>
      <p:ext uri="{BB962C8B-B14F-4D97-AF65-F5344CB8AC3E}">
        <p14:creationId xmlns:p14="http://schemas.microsoft.com/office/powerpoint/2010/main" val="16244812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Faster / Cheaper</a:t>
            </a:r>
          </a:p>
          <a:p>
            <a:pPr marL="171450" indent="-171450">
              <a:buFont typeface="Arial" panose="020B0604020202020204" pitchFamily="34" charset="0"/>
              <a:buChar char="•"/>
            </a:pPr>
            <a:r>
              <a:rPr lang="en-US" dirty="0" smtClean="0"/>
              <a:t>Some automation can save hours a day in manual </a:t>
            </a:r>
          </a:p>
          <a:p>
            <a:pPr marL="171450" indent="-171450">
              <a:buFont typeface="Arial" panose="020B0604020202020204" pitchFamily="34" charset="0"/>
              <a:buChar char="•"/>
            </a:pPr>
            <a:r>
              <a:rPr lang="en-US" dirty="0" smtClean="0"/>
              <a:t>Automation can do things much faster than a human can.</a:t>
            </a:r>
          </a:p>
          <a:p>
            <a:pPr marL="171450" indent="-171450">
              <a:buFont typeface="Arial" panose="020B0604020202020204" pitchFamily="34" charset="0"/>
              <a:buChar char="•"/>
            </a:pPr>
            <a:endParaRPr lang="en-US" dirty="0"/>
          </a:p>
          <a:p>
            <a:r>
              <a:rPr lang="en-US" b="1" dirty="0" smtClean="0"/>
              <a:t>Predictable Results</a:t>
            </a:r>
          </a:p>
          <a:p>
            <a:pPr marL="171450" indent="-171450">
              <a:buFont typeface="Arial" panose="020B0604020202020204" pitchFamily="34" charset="0"/>
              <a:buChar char="•"/>
            </a:pPr>
            <a:r>
              <a:rPr lang="en-US" dirty="0" smtClean="0"/>
              <a:t>Computers do the same thing over and over and consistently.</a:t>
            </a:r>
          </a:p>
          <a:p>
            <a:pPr marL="171450" indent="-171450">
              <a:buFont typeface="Arial" panose="020B0604020202020204" pitchFamily="34" charset="0"/>
              <a:buChar char="•"/>
            </a:pPr>
            <a:r>
              <a:rPr lang="en-US" dirty="0" smtClean="0"/>
              <a:t>Humans make mistakes, get sick, etc. which produces unpredictable results.</a:t>
            </a:r>
          </a:p>
          <a:p>
            <a:pPr marL="171450" indent="-171450">
              <a:buFont typeface="Arial" panose="020B0604020202020204" pitchFamily="34" charset="0"/>
              <a:buChar char="•"/>
            </a:pPr>
            <a:endParaRPr lang="en-US" dirty="0"/>
          </a:p>
          <a:p>
            <a:r>
              <a:rPr lang="en-US" b="1" dirty="0" smtClean="0"/>
              <a:t>Reduce reliance</a:t>
            </a:r>
          </a:p>
          <a:p>
            <a:pPr marL="171450" indent="-171450">
              <a:buFont typeface="Arial" panose="020B0604020202020204" pitchFamily="34" charset="0"/>
              <a:buChar char="•"/>
            </a:pPr>
            <a:r>
              <a:rPr lang="en-US" dirty="0" smtClean="0"/>
              <a:t>People take vacations, get sick, etc.</a:t>
            </a:r>
          </a:p>
          <a:p>
            <a:pPr marL="171450" indent="-171450">
              <a:buFont typeface="Arial" panose="020B0604020202020204" pitchFamily="34" charset="0"/>
              <a:buChar char="•"/>
            </a:pPr>
            <a:endParaRPr lang="en-US" dirty="0" smtClean="0"/>
          </a:p>
          <a:p>
            <a:r>
              <a:rPr lang="en-US" b="1" dirty="0" smtClean="0"/>
              <a:t>Reduce errors</a:t>
            </a:r>
          </a:p>
          <a:p>
            <a:pPr marL="171450" indent="-171450">
              <a:buFont typeface="Arial" panose="020B0604020202020204" pitchFamily="34" charset="0"/>
              <a:buChar char="•"/>
            </a:pPr>
            <a:r>
              <a:rPr lang="en-US" dirty="0" smtClean="0"/>
              <a:t>Systems can have bugs, but once those bugs are fixed the shouldn’t fail.</a:t>
            </a:r>
          </a:p>
          <a:p>
            <a:pPr marL="171450" indent="-171450">
              <a:buFont typeface="Arial" panose="020B0604020202020204" pitchFamily="34" charset="0"/>
              <a:buChar char="•"/>
            </a:pPr>
            <a:r>
              <a:rPr lang="en-US" dirty="0" smtClean="0"/>
              <a:t>Manual errors can easily happen.  (Copy Paste errors, etc.)</a:t>
            </a:r>
            <a:endParaRPr lang="en-US" dirty="0"/>
          </a:p>
          <a:p>
            <a:pPr marL="171450" indent="-171450">
              <a:buFont typeface="Arial" panose="020B0604020202020204" pitchFamily="34" charset="0"/>
              <a:buChar char="•"/>
            </a:pPr>
            <a:endParaRPr lang="en-US" dirty="0" smtClean="0"/>
          </a:p>
          <a:p>
            <a:r>
              <a:rPr lang="en-US" b="1" dirty="0" smtClean="0"/>
              <a:t>Repurpose employees</a:t>
            </a:r>
          </a:p>
          <a:p>
            <a:pPr marL="171450" indent="-171450">
              <a:buFont typeface="Arial" panose="020B0604020202020204" pitchFamily="34" charset="0"/>
              <a:buChar char="•"/>
            </a:pPr>
            <a:r>
              <a:rPr lang="en-US" dirty="0" smtClean="0"/>
              <a:t>Some of the best employees are stuck doing the most manual work.</a:t>
            </a:r>
          </a:p>
          <a:p>
            <a:pPr marL="171450" indent="-171450">
              <a:buFont typeface="Arial" panose="020B0604020202020204" pitchFamily="34" charset="0"/>
              <a:buChar char="•"/>
            </a:pPr>
            <a:r>
              <a:rPr lang="en-US" dirty="0" smtClean="0"/>
              <a:t>Processes are sometimes too important to have a less capable employee </a:t>
            </a:r>
            <a:r>
              <a:rPr lang="en-US" dirty="0" err="1" smtClean="0"/>
              <a:t>actualy</a:t>
            </a:r>
            <a:r>
              <a:rPr lang="en-US" dirty="0" smtClean="0"/>
              <a:t> do the work.</a:t>
            </a:r>
          </a:p>
          <a:p>
            <a:pPr marL="171450" indent="-171450">
              <a:buFont typeface="Arial" panose="020B0604020202020204" pitchFamily="34" charset="0"/>
              <a:buChar char="•"/>
            </a:pPr>
            <a:r>
              <a:rPr lang="en-US" dirty="0" smtClean="0"/>
              <a:t>Risk of losing that employee unless something is done.</a:t>
            </a:r>
          </a:p>
          <a:p>
            <a:pPr marL="171450" indent="-171450">
              <a:buFont typeface="Arial" panose="020B0604020202020204" pitchFamily="34" charset="0"/>
              <a:buChar char="•"/>
            </a:pPr>
            <a:endParaRPr lang="en-US" dirty="0"/>
          </a:p>
          <a:p>
            <a:r>
              <a:rPr lang="en-US" b="1" dirty="0" smtClean="0"/>
              <a:t>Improve employee satisfaction</a:t>
            </a:r>
          </a:p>
          <a:p>
            <a:pPr marL="171450" indent="-171450">
              <a:buFont typeface="Arial" panose="020B0604020202020204" pitchFamily="34" charset="0"/>
              <a:buChar char="•"/>
            </a:pPr>
            <a:r>
              <a:rPr lang="en-US" dirty="0" smtClean="0"/>
              <a:t>They’ll get more interesting work</a:t>
            </a:r>
          </a:p>
          <a:p>
            <a:pPr marL="171450" indent="-171450">
              <a:buFont typeface="Arial" panose="020B0604020202020204" pitchFamily="34" charset="0"/>
              <a:buChar char="•"/>
            </a:pPr>
            <a:endParaRPr lang="en-US" dirty="0"/>
          </a:p>
          <a:p>
            <a:r>
              <a:rPr lang="en-US" b="1" dirty="0" smtClean="0"/>
              <a:t>Improve Customer Satisfaction</a:t>
            </a:r>
          </a:p>
          <a:p>
            <a:pPr marL="171450" indent="-171450">
              <a:buFont typeface="Arial" panose="020B0604020202020204" pitchFamily="34" charset="0"/>
              <a:buChar char="•"/>
            </a:pPr>
            <a:r>
              <a:rPr lang="en-US" dirty="0" smtClean="0"/>
              <a:t>Customers get more accurate and timely information and products.</a:t>
            </a:r>
          </a:p>
        </p:txBody>
      </p:sp>
      <p:sp>
        <p:nvSpPr>
          <p:cNvPr id="4" name="Slide Number Placeholder 3"/>
          <p:cNvSpPr>
            <a:spLocks noGrp="1"/>
          </p:cNvSpPr>
          <p:nvPr>
            <p:ph type="sldNum" sz="quarter" idx="10"/>
          </p:nvPr>
        </p:nvSpPr>
        <p:spPr/>
        <p:txBody>
          <a:bodyPr/>
          <a:lstStyle/>
          <a:p>
            <a:fld id="{A44B8250-2218-4163-BA8C-9828C762C55D}" type="slidenum">
              <a:rPr lang="en-US" smtClean="0"/>
              <a:pPr/>
              <a:t>5</a:t>
            </a:fld>
            <a:endParaRPr lang="en-US"/>
          </a:p>
        </p:txBody>
      </p:sp>
    </p:spTree>
    <p:extLst>
      <p:ext uri="{BB962C8B-B14F-4D97-AF65-F5344CB8AC3E}">
        <p14:creationId xmlns:p14="http://schemas.microsoft.com/office/powerpoint/2010/main" val="14160529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19600"/>
            <a:ext cx="5608320" cy="3660458"/>
          </a:xfrm>
        </p:spPr>
        <p:txBody>
          <a:bodyPr/>
          <a:lstStyle/>
          <a:p>
            <a:r>
              <a:rPr lang="en-US" b="1" dirty="0" smtClean="0"/>
              <a:t>Fear (too much)</a:t>
            </a:r>
          </a:p>
          <a:p>
            <a:pPr marL="171450" indent="-171450">
              <a:buFont typeface="Arial" panose="020B0604020202020204" pitchFamily="34" charset="0"/>
              <a:buChar char="•"/>
            </a:pPr>
            <a:r>
              <a:rPr lang="en-US" dirty="0" smtClean="0"/>
              <a:t>Either haven’t done it before or remember a failed past attempt at automation.</a:t>
            </a:r>
          </a:p>
          <a:p>
            <a:pPr marL="171450" indent="-171450">
              <a:buFont typeface="Arial" panose="020B0604020202020204" pitchFamily="34" charset="0"/>
              <a:buChar char="•"/>
            </a:pPr>
            <a:r>
              <a:rPr lang="en-US" dirty="0" smtClean="0"/>
              <a:t>Understandable, but not a reason to not to do it again, but do it right this time.</a:t>
            </a:r>
          </a:p>
          <a:p>
            <a:pPr marL="171450" indent="-171450">
              <a:buFont typeface="Arial" panose="020B0604020202020204" pitchFamily="34" charset="0"/>
              <a:buChar char="•"/>
            </a:pPr>
            <a:r>
              <a:rPr lang="en-US" dirty="0" smtClean="0"/>
              <a:t>Fear that their employees might </a:t>
            </a:r>
            <a:r>
              <a:rPr lang="en-US" dirty="0" err="1" smtClean="0"/>
              <a:t>rebell</a:t>
            </a:r>
            <a:r>
              <a:rPr lang="en-US" dirty="0" smtClean="0"/>
              <a:t>.</a:t>
            </a:r>
            <a:endParaRPr lang="en-US" dirty="0"/>
          </a:p>
          <a:p>
            <a:r>
              <a:rPr lang="en-US" b="1" dirty="0" smtClean="0"/>
              <a:t>Recklessness</a:t>
            </a:r>
          </a:p>
          <a:p>
            <a:pPr marL="171450" indent="-171450">
              <a:buFont typeface="Arial" panose="020B0604020202020204" pitchFamily="34" charset="0"/>
              <a:buChar char="•"/>
            </a:pPr>
            <a:r>
              <a:rPr lang="en-US" dirty="0" smtClean="0"/>
              <a:t>Some try and automate too much too soon without thinking it through.</a:t>
            </a:r>
          </a:p>
          <a:p>
            <a:pPr marL="171450" indent="-171450">
              <a:buFont typeface="Arial" panose="020B0604020202020204" pitchFamily="34" charset="0"/>
              <a:buChar char="•"/>
            </a:pPr>
            <a:r>
              <a:rPr lang="en-US" dirty="0" smtClean="0"/>
              <a:t>This can create a bad experience.</a:t>
            </a:r>
            <a:endParaRPr lang="en-US" dirty="0"/>
          </a:p>
          <a:p>
            <a:r>
              <a:rPr lang="en-US" b="1" dirty="0" smtClean="0"/>
              <a:t>Too comfortable</a:t>
            </a:r>
          </a:p>
          <a:p>
            <a:pPr marL="171450" indent="-171450">
              <a:buFont typeface="Arial" panose="020B0604020202020204" pitchFamily="34" charset="0"/>
              <a:buChar char="•"/>
            </a:pPr>
            <a:r>
              <a:rPr lang="en-US" dirty="0" smtClean="0"/>
              <a:t>It’s how we’ve always done things, Employees don’t like change.</a:t>
            </a:r>
            <a:endParaRPr lang="en-US" dirty="0"/>
          </a:p>
          <a:p>
            <a:r>
              <a:rPr lang="en-US" b="1" dirty="0" smtClean="0"/>
              <a:t>Assume it can’t be done or cost prohibitive</a:t>
            </a:r>
          </a:p>
          <a:p>
            <a:pPr marL="171450" indent="-171450">
              <a:buFont typeface="Arial" panose="020B0604020202020204" pitchFamily="34" charset="0"/>
              <a:buChar char="•"/>
            </a:pPr>
            <a:r>
              <a:rPr lang="en-US" dirty="0" smtClean="0"/>
              <a:t>Depending on the project a few hours of work can go a long way.</a:t>
            </a:r>
          </a:p>
          <a:p>
            <a:pPr marL="171450" indent="-171450">
              <a:buFont typeface="Arial" panose="020B0604020202020204" pitchFamily="34" charset="0"/>
              <a:buChar char="•"/>
            </a:pPr>
            <a:r>
              <a:rPr lang="en-US" dirty="0" smtClean="0"/>
              <a:t>Look for low effort / high effect projects.</a:t>
            </a:r>
            <a:endParaRPr lang="en-US" dirty="0"/>
          </a:p>
          <a:p>
            <a:r>
              <a:rPr lang="en-US" b="1" dirty="0" smtClean="0"/>
              <a:t>Fuzzy processes</a:t>
            </a:r>
          </a:p>
          <a:p>
            <a:pPr marL="171450" indent="-171450">
              <a:buFont typeface="Arial" panose="020B0604020202020204" pitchFamily="34" charset="0"/>
              <a:buChar char="•"/>
            </a:pPr>
            <a:r>
              <a:rPr lang="en-US" dirty="0" smtClean="0"/>
              <a:t>In order to automate, your processes need to be crystal clear.  You can’t automate a process you can’t properly communicate.</a:t>
            </a:r>
          </a:p>
          <a:p>
            <a:pPr marL="171450" indent="-171450">
              <a:buFont typeface="Arial" panose="020B0604020202020204" pitchFamily="34" charset="0"/>
              <a:buChar char="•"/>
            </a:pPr>
            <a:r>
              <a:rPr lang="en-US" dirty="0" smtClean="0"/>
              <a:t>Often folks don’t know what their current process is or it’s so complicated they need to get a room of folks together to piece it together.</a:t>
            </a:r>
            <a:endParaRPr lang="en-US" dirty="0"/>
          </a:p>
          <a:p>
            <a:r>
              <a:rPr lang="en-US" b="1" dirty="0" smtClean="0"/>
              <a:t>Too complicated</a:t>
            </a:r>
          </a:p>
          <a:p>
            <a:pPr marL="171450" indent="-171450">
              <a:buFont typeface="Arial" panose="020B0604020202020204" pitchFamily="34" charset="0"/>
              <a:buChar char="•"/>
            </a:pPr>
            <a:r>
              <a:rPr lang="en-US" dirty="0" smtClean="0"/>
              <a:t>Many things we do are just too complicated.  Depending on it’s complexity, it could make automation very difficult.  Where possible, simplify everything.</a:t>
            </a:r>
          </a:p>
          <a:p>
            <a:r>
              <a:rPr lang="en-US" b="1" dirty="0" smtClean="0"/>
              <a:t>Data </a:t>
            </a:r>
            <a:r>
              <a:rPr lang="en-US" b="1" dirty="0" err="1" smtClean="0"/>
              <a:t>Accessibilty</a:t>
            </a:r>
            <a:endParaRPr lang="en-US" b="1" dirty="0" smtClean="0"/>
          </a:p>
          <a:p>
            <a:pPr marL="171450" indent="-171450">
              <a:buFont typeface="Arial" panose="020B0604020202020204" pitchFamily="34" charset="0"/>
              <a:buChar char="•"/>
            </a:pPr>
            <a:r>
              <a:rPr lang="en-US" dirty="0" smtClean="0"/>
              <a:t>Can’t get to the data required in order to make timely decisions.</a:t>
            </a:r>
          </a:p>
          <a:p>
            <a:pPr marL="171450" indent="-171450">
              <a:buFont typeface="Arial" panose="020B0604020202020204" pitchFamily="34" charset="0"/>
              <a:buChar char="•"/>
            </a:pPr>
            <a:r>
              <a:rPr lang="en-US" dirty="0" smtClean="0"/>
              <a:t>Either it’s not there or it’s too cumbersome to get.</a:t>
            </a:r>
          </a:p>
          <a:p>
            <a:r>
              <a:rPr lang="en-US" b="1" dirty="0" smtClean="0"/>
              <a:t>Lack of vision</a:t>
            </a:r>
          </a:p>
          <a:p>
            <a:pPr marL="171450" indent="-171450">
              <a:buFont typeface="Arial" panose="020B0604020202020204" pitchFamily="34" charset="0"/>
              <a:buChar char="•"/>
            </a:pPr>
            <a:r>
              <a:rPr lang="en-US" dirty="0" smtClean="0"/>
              <a:t>Tunnel vision, lack of focus</a:t>
            </a:r>
            <a:endParaRPr lang="en-US" dirty="0"/>
          </a:p>
        </p:txBody>
      </p:sp>
      <p:sp>
        <p:nvSpPr>
          <p:cNvPr id="4" name="Slide Number Placeholder 3"/>
          <p:cNvSpPr>
            <a:spLocks noGrp="1"/>
          </p:cNvSpPr>
          <p:nvPr>
            <p:ph type="sldNum" sz="quarter" idx="10"/>
          </p:nvPr>
        </p:nvSpPr>
        <p:spPr/>
        <p:txBody>
          <a:bodyPr/>
          <a:lstStyle/>
          <a:p>
            <a:fld id="{A44B8250-2218-4163-BA8C-9828C762C55D}" type="slidenum">
              <a:rPr lang="en-US" smtClean="0"/>
              <a:pPr/>
              <a:t>6</a:t>
            </a:fld>
            <a:endParaRPr lang="en-US"/>
          </a:p>
        </p:txBody>
      </p:sp>
    </p:spTree>
    <p:extLst>
      <p:ext uri="{BB962C8B-B14F-4D97-AF65-F5344CB8AC3E}">
        <p14:creationId xmlns:p14="http://schemas.microsoft.com/office/powerpoint/2010/main" val="10307615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Problem</a:t>
            </a:r>
          </a:p>
          <a:p>
            <a:pPr marL="171450" indent="-171450">
              <a:buFont typeface="Arial" panose="020B0604020202020204" pitchFamily="34" charset="0"/>
              <a:buChar char="•"/>
            </a:pPr>
            <a:r>
              <a:rPr lang="en-US" dirty="0" smtClean="0"/>
              <a:t>There are a ton of pre-built built in automation.  Many don’t take advantage of it.</a:t>
            </a:r>
          </a:p>
          <a:p>
            <a:r>
              <a:rPr lang="en-US" b="1" dirty="0" smtClean="0"/>
              <a:t>Solution</a:t>
            </a:r>
          </a:p>
          <a:p>
            <a:pPr marL="171450" indent="-171450">
              <a:buFont typeface="Arial" panose="020B0604020202020204" pitchFamily="34" charset="0"/>
              <a:buChar char="•"/>
            </a:pPr>
            <a:r>
              <a:rPr lang="en-US" b="1" dirty="0" smtClean="0"/>
              <a:t>Approval</a:t>
            </a:r>
            <a:r>
              <a:rPr lang="en-US" dirty="0" smtClean="0"/>
              <a:t> – Imported orders automatically approved and put on the batch print queue for picking. (Funds captured, orders put on back print queue)</a:t>
            </a:r>
          </a:p>
          <a:p>
            <a:pPr marL="171450" indent="-171450">
              <a:buFont typeface="Arial" panose="020B0604020202020204" pitchFamily="34" charset="0"/>
              <a:buChar char="•"/>
            </a:pPr>
            <a:r>
              <a:rPr lang="en-US" b="1" dirty="0" smtClean="0"/>
              <a:t>Auto drop ship </a:t>
            </a:r>
            <a:r>
              <a:rPr lang="en-US" dirty="0" smtClean="0"/>
              <a:t>– At import time, drop shipped items can be drop shipped automatically.</a:t>
            </a:r>
          </a:p>
          <a:p>
            <a:pPr marL="171450" indent="-171450">
              <a:buFont typeface="Arial" panose="020B0604020202020204" pitchFamily="34" charset="0"/>
              <a:buChar char="•"/>
            </a:pPr>
            <a:r>
              <a:rPr lang="en-US" b="1" dirty="0" smtClean="0"/>
              <a:t>Multi Order View </a:t>
            </a:r>
            <a:r>
              <a:rPr lang="en-US" dirty="0" smtClean="0"/>
              <a:t>– Orders can be processed in batch by grouping orders and processing them (approve, capture, drop ship)</a:t>
            </a:r>
          </a:p>
          <a:p>
            <a:pPr marL="171450" indent="-171450">
              <a:buFont typeface="Arial" panose="020B0604020202020204" pitchFamily="34" charset="0"/>
              <a:buChar char="•"/>
            </a:pPr>
            <a:r>
              <a:rPr lang="en-US" b="1" dirty="0" smtClean="0"/>
              <a:t>Batch fill </a:t>
            </a:r>
            <a:r>
              <a:rPr lang="en-US" dirty="0" smtClean="0"/>
              <a:t>– Many individually fill backorders but this can be done in batch instead.</a:t>
            </a:r>
          </a:p>
          <a:p>
            <a:pPr marL="171450" indent="-171450">
              <a:buFont typeface="Arial" panose="020B0604020202020204" pitchFamily="34" charset="0"/>
              <a:buChar char="•"/>
            </a:pPr>
            <a:r>
              <a:rPr lang="en-US" b="1" dirty="0" smtClean="0"/>
              <a:t>Automated PO creation </a:t>
            </a:r>
            <a:r>
              <a:rPr lang="en-US" dirty="0" smtClean="0"/>
              <a:t>– Automatically create </a:t>
            </a:r>
            <a:r>
              <a:rPr lang="en-US" dirty="0" err="1" smtClean="0"/>
              <a:t>Pos</a:t>
            </a:r>
            <a:r>
              <a:rPr lang="en-US" dirty="0" smtClean="0"/>
              <a:t> based on backorders/re-order points.</a:t>
            </a:r>
          </a:p>
          <a:p>
            <a:pPr marL="171450" indent="-171450">
              <a:buFont typeface="Arial" panose="020B0604020202020204" pitchFamily="34" charset="0"/>
              <a:buChar char="•"/>
            </a:pPr>
            <a:r>
              <a:rPr lang="en-US" b="1" dirty="0" smtClean="0"/>
              <a:t>Batch print labels </a:t>
            </a:r>
            <a:r>
              <a:rPr lang="en-US" dirty="0" smtClean="0"/>
              <a:t>– Shipping labels can be printed on the batch print queue and don’t need to be processes one by one.</a:t>
            </a:r>
          </a:p>
          <a:p>
            <a:pPr marL="171450" indent="-171450">
              <a:buFont typeface="Arial" panose="020B0604020202020204" pitchFamily="34" charset="0"/>
              <a:buChar char="•"/>
            </a:pPr>
            <a:r>
              <a:rPr lang="en-US" b="1" dirty="0" smtClean="0"/>
              <a:t>Integrated packing slip </a:t>
            </a:r>
            <a:r>
              <a:rPr lang="en-US" dirty="0" smtClean="0"/>
              <a:t>for FedEx/UPS – Cuts down on collation time of packing slip/labels.</a:t>
            </a:r>
          </a:p>
          <a:p>
            <a:endParaRPr lang="en-US" dirty="0"/>
          </a:p>
        </p:txBody>
      </p:sp>
      <p:sp>
        <p:nvSpPr>
          <p:cNvPr id="4" name="Slide Number Placeholder 3"/>
          <p:cNvSpPr>
            <a:spLocks noGrp="1"/>
          </p:cNvSpPr>
          <p:nvPr>
            <p:ph type="sldNum" sz="quarter" idx="10"/>
          </p:nvPr>
        </p:nvSpPr>
        <p:spPr/>
        <p:txBody>
          <a:bodyPr/>
          <a:lstStyle/>
          <a:p>
            <a:fld id="{A44B8250-2218-4163-BA8C-9828C762C55D}" type="slidenum">
              <a:rPr lang="en-US" smtClean="0"/>
              <a:pPr/>
              <a:t>7</a:t>
            </a:fld>
            <a:endParaRPr lang="en-US"/>
          </a:p>
        </p:txBody>
      </p:sp>
    </p:spTree>
    <p:extLst>
      <p:ext uri="{BB962C8B-B14F-4D97-AF65-F5344CB8AC3E}">
        <p14:creationId xmlns:p14="http://schemas.microsoft.com/office/powerpoint/2010/main" val="20289525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Problem</a:t>
            </a:r>
          </a:p>
          <a:p>
            <a:pPr marL="171450" indent="-171450">
              <a:buFont typeface="Arial" panose="020B0604020202020204" pitchFamily="34" charset="0"/>
              <a:buChar char="•"/>
            </a:pPr>
            <a:r>
              <a:rPr lang="en-US" dirty="0" smtClean="0"/>
              <a:t>Many routine </a:t>
            </a:r>
            <a:r>
              <a:rPr lang="en-US" dirty="0" err="1" smtClean="0"/>
              <a:t>activies</a:t>
            </a:r>
            <a:r>
              <a:rPr lang="en-US" dirty="0" smtClean="0"/>
              <a:t> in Stone Edge not automated out of the box.  Process tracking, importing of orders, Sending data to </a:t>
            </a:r>
            <a:r>
              <a:rPr lang="en-US" dirty="0" err="1" smtClean="0"/>
              <a:t>semplice</a:t>
            </a:r>
            <a:r>
              <a:rPr lang="en-US" dirty="0" smtClean="0"/>
              <a:t>, printing, etc.  Need to be done manually.</a:t>
            </a:r>
          </a:p>
          <a:p>
            <a:r>
              <a:rPr lang="en-US" b="1" dirty="0" smtClean="0"/>
              <a:t>Solution</a:t>
            </a:r>
          </a:p>
          <a:p>
            <a:pPr marL="171450" indent="-171450">
              <a:buFont typeface="Arial" panose="020B0604020202020204" pitchFamily="34" charset="0"/>
              <a:buChar char="•"/>
            </a:pPr>
            <a:r>
              <a:rPr lang="en-US" dirty="0" smtClean="0"/>
              <a:t>Last 5 years have been selling the auto importer.  It’s morphed into more of an automation platform for Stone Edge doing much more than importing orders.  Runs outside of Stone Edge and automates it.</a:t>
            </a:r>
          </a:p>
          <a:p>
            <a:pPr marL="171450" indent="-171450">
              <a:buFont typeface="Arial" panose="020B0604020202020204" pitchFamily="34" charset="0"/>
              <a:buChar char="•"/>
            </a:pPr>
            <a:r>
              <a:rPr lang="en-US" b="1" dirty="0" smtClean="0"/>
              <a:t>Order Import </a:t>
            </a:r>
            <a:r>
              <a:rPr lang="en-US" dirty="0" smtClean="0"/>
              <a:t>– Configured carts to import from – All carts supported and on whatever schedule you define</a:t>
            </a:r>
          </a:p>
          <a:p>
            <a:pPr marL="171450" indent="-171450">
              <a:buFont typeface="Arial" panose="020B0604020202020204" pitchFamily="34" charset="0"/>
              <a:buChar char="•"/>
            </a:pPr>
            <a:r>
              <a:rPr lang="en-US" b="1" dirty="0" smtClean="0"/>
              <a:t>Process tracking </a:t>
            </a:r>
            <a:r>
              <a:rPr lang="en-US" dirty="0" smtClean="0"/>
              <a:t>– Can send out all tracking number status updates/emails since the last time the importer ran.</a:t>
            </a:r>
          </a:p>
          <a:p>
            <a:pPr marL="171450" indent="-171450">
              <a:buFont typeface="Arial" panose="020B0604020202020204" pitchFamily="34" charset="0"/>
              <a:buChar char="•"/>
            </a:pPr>
            <a:r>
              <a:rPr lang="en-US" b="1" dirty="0" smtClean="0"/>
              <a:t>Batch printing </a:t>
            </a:r>
            <a:r>
              <a:rPr lang="en-US" dirty="0" smtClean="0"/>
              <a:t>– Auto approved orders can be batch printed and this can be done on a separate schedule to maximize sorting.</a:t>
            </a:r>
          </a:p>
          <a:p>
            <a:pPr marL="171450" indent="-171450">
              <a:buFont typeface="Arial" panose="020B0604020202020204" pitchFamily="34" charset="0"/>
              <a:buChar char="•"/>
            </a:pPr>
            <a:r>
              <a:rPr lang="en-US" b="1" dirty="0" smtClean="0"/>
              <a:t>Send Q</a:t>
            </a:r>
            <a:r>
              <a:rPr lang="en-US" dirty="0" smtClean="0"/>
              <a:t>OH – For carts that don’t support real time – Or just ‘because’ this can be done.  Can also configure it to only send changes since the last time it runs – Sometimes used as an alternative to real time inventory.</a:t>
            </a:r>
          </a:p>
          <a:p>
            <a:pPr marL="171450" indent="-171450">
              <a:buFont typeface="Arial" panose="020B0604020202020204" pitchFamily="34" charset="0"/>
              <a:buChar char="•"/>
            </a:pPr>
            <a:r>
              <a:rPr lang="en-US" b="1" dirty="0" smtClean="0"/>
              <a:t>Product downloads </a:t>
            </a:r>
            <a:r>
              <a:rPr lang="en-US" dirty="0" smtClean="0"/>
              <a:t>from cart can take a while – this can be offloaded at night. </a:t>
            </a:r>
            <a:endParaRPr lang="en-US" dirty="0"/>
          </a:p>
          <a:p>
            <a:pPr marL="171450" indent="-171450">
              <a:buFont typeface="Arial" panose="020B0604020202020204" pitchFamily="34" charset="0"/>
              <a:buChar char="•"/>
            </a:pPr>
            <a:r>
              <a:rPr lang="en-US" b="1" dirty="0" smtClean="0"/>
              <a:t>Drop Ship Tracking </a:t>
            </a:r>
            <a:r>
              <a:rPr lang="en-US" dirty="0" smtClean="0"/>
              <a:t>– If a file can be generated – Like for UPS and some others, the tracking process can be integrated.</a:t>
            </a:r>
          </a:p>
        </p:txBody>
      </p:sp>
      <p:sp>
        <p:nvSpPr>
          <p:cNvPr id="4" name="Slide Number Placeholder 3"/>
          <p:cNvSpPr>
            <a:spLocks noGrp="1"/>
          </p:cNvSpPr>
          <p:nvPr>
            <p:ph type="sldNum" sz="quarter" idx="10"/>
          </p:nvPr>
        </p:nvSpPr>
        <p:spPr/>
        <p:txBody>
          <a:bodyPr/>
          <a:lstStyle/>
          <a:p>
            <a:fld id="{A44B8250-2218-4163-BA8C-9828C762C55D}" type="slidenum">
              <a:rPr lang="en-US" smtClean="0"/>
              <a:pPr/>
              <a:t>8</a:t>
            </a:fld>
            <a:endParaRPr lang="en-US"/>
          </a:p>
        </p:txBody>
      </p:sp>
    </p:spTree>
    <p:extLst>
      <p:ext uri="{BB962C8B-B14F-4D97-AF65-F5344CB8AC3E}">
        <p14:creationId xmlns:p14="http://schemas.microsoft.com/office/powerpoint/2010/main" val="15841502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b="1" dirty="0" smtClean="0"/>
              <a:t>QOH</a:t>
            </a:r>
            <a:r>
              <a:rPr lang="en-US" dirty="0" smtClean="0"/>
              <a:t> only as current as the freshness of the orders imported.  When you import more frequently, your SEOM QOH is more accurate and thus can be communicated to sales channels more accurately.</a:t>
            </a:r>
          </a:p>
          <a:p>
            <a:pPr marL="171450" indent="-171450">
              <a:buFont typeface="Arial" panose="020B0604020202020204" pitchFamily="34" charset="0"/>
              <a:buChar char="•"/>
            </a:pPr>
            <a:r>
              <a:rPr lang="en-US" b="1" dirty="0" smtClean="0"/>
              <a:t>Customer changes</a:t>
            </a:r>
            <a:r>
              <a:rPr lang="en-US" dirty="0" smtClean="0"/>
              <a:t> mind soon after placing order, calls you, and the order will have already been imported into Stone Edge making it easier in many cases to change.</a:t>
            </a:r>
          </a:p>
          <a:p>
            <a:pPr marL="171450" indent="-171450">
              <a:buFont typeface="Arial" panose="020B0604020202020204" pitchFamily="34" charset="0"/>
              <a:buChar char="•"/>
            </a:pPr>
            <a:r>
              <a:rPr lang="en-US" b="1" dirty="0" smtClean="0"/>
              <a:t>Instead of waiting</a:t>
            </a:r>
            <a:r>
              <a:rPr lang="en-US" dirty="0" smtClean="0"/>
              <a:t> for orders to be imported, packing slips to be generated, they can be available and printed immediately.</a:t>
            </a:r>
          </a:p>
          <a:p>
            <a:pPr marL="171450" indent="-171450">
              <a:buFont typeface="Arial" panose="020B0604020202020204" pitchFamily="34" charset="0"/>
              <a:buChar char="•"/>
            </a:pPr>
            <a:r>
              <a:rPr lang="en-US" b="1" dirty="0" smtClean="0"/>
              <a:t>All tracking data</a:t>
            </a:r>
            <a:r>
              <a:rPr lang="en-US" dirty="0" smtClean="0"/>
              <a:t> is available to sales channels/customers soon after the item is actually shipped.</a:t>
            </a:r>
          </a:p>
          <a:p>
            <a:pPr marL="171450" indent="-171450">
              <a:buFont typeface="Arial" panose="020B0604020202020204" pitchFamily="34" charset="0"/>
              <a:buChar char="•"/>
            </a:pPr>
            <a:r>
              <a:rPr lang="en-US" b="1" dirty="0" smtClean="0"/>
              <a:t>Long imports</a:t>
            </a:r>
            <a:r>
              <a:rPr lang="en-US" dirty="0" smtClean="0"/>
              <a:t> can be problematic, shorter/smaller ones fail far less often.</a:t>
            </a:r>
          </a:p>
          <a:p>
            <a:pPr marL="171450" indent="-171450">
              <a:buFont typeface="Arial" panose="020B0604020202020204" pitchFamily="34" charset="0"/>
              <a:buChar char="•"/>
            </a:pPr>
            <a:r>
              <a:rPr lang="en-US" b="1" dirty="0" smtClean="0"/>
              <a:t>No need to log in</a:t>
            </a:r>
            <a:r>
              <a:rPr lang="en-US" dirty="0" smtClean="0"/>
              <a:t> on the weekend or other strange times to import orders. Massive import in the morning which has everyone waiting is no more.</a:t>
            </a:r>
          </a:p>
          <a:p>
            <a:pPr marL="171450" indent="-171450">
              <a:buFont typeface="Arial" panose="020B0604020202020204" pitchFamily="34" charset="0"/>
              <a:buChar char="•"/>
            </a:pPr>
            <a:r>
              <a:rPr lang="en-US" b="1" dirty="0" smtClean="0"/>
              <a:t>Off hours / mundane tasks</a:t>
            </a:r>
            <a:r>
              <a:rPr lang="en-US" dirty="0" smtClean="0"/>
              <a:t> can be scheduled to run during those off hours.</a:t>
            </a:r>
          </a:p>
          <a:p>
            <a:pPr marL="171450" indent="-171450">
              <a:buFont typeface="Arial" panose="020B0604020202020204" pitchFamily="34" charset="0"/>
              <a:buChar char="•"/>
            </a:pPr>
            <a:r>
              <a:rPr lang="en-US" b="1" dirty="0" smtClean="0"/>
              <a:t>Automation</a:t>
            </a:r>
            <a:r>
              <a:rPr lang="en-US" dirty="0" smtClean="0"/>
              <a:t> can be customized for your particular needs.</a:t>
            </a:r>
          </a:p>
          <a:p>
            <a:r>
              <a:rPr lang="en-US" dirty="0" smtClean="0"/>
              <a:t> </a:t>
            </a:r>
            <a:endParaRPr lang="en-US" dirty="0"/>
          </a:p>
        </p:txBody>
      </p:sp>
      <p:sp>
        <p:nvSpPr>
          <p:cNvPr id="4" name="Slide Number Placeholder 3"/>
          <p:cNvSpPr>
            <a:spLocks noGrp="1"/>
          </p:cNvSpPr>
          <p:nvPr>
            <p:ph type="sldNum" sz="quarter" idx="10"/>
          </p:nvPr>
        </p:nvSpPr>
        <p:spPr/>
        <p:txBody>
          <a:bodyPr/>
          <a:lstStyle/>
          <a:p>
            <a:fld id="{A44B8250-2218-4163-BA8C-9828C762C55D}" type="slidenum">
              <a:rPr lang="en-US" smtClean="0"/>
              <a:pPr/>
              <a:t>9</a:t>
            </a:fld>
            <a:endParaRPr lang="en-US"/>
          </a:p>
        </p:txBody>
      </p:sp>
    </p:spTree>
    <p:extLst>
      <p:ext uri="{BB962C8B-B14F-4D97-AF65-F5344CB8AC3E}">
        <p14:creationId xmlns:p14="http://schemas.microsoft.com/office/powerpoint/2010/main" val="42487029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Problem</a:t>
            </a:r>
          </a:p>
          <a:p>
            <a:pPr marL="171450" indent="-171450">
              <a:buFont typeface="Arial" panose="020B0604020202020204" pitchFamily="34" charset="0"/>
              <a:buChar char="•"/>
            </a:pPr>
            <a:r>
              <a:rPr lang="en-US" dirty="0" smtClean="0"/>
              <a:t>Since tracking is produced elsewhere it doesn’t always make it’s way back to you.  Many suppliers simply don’t send tracking out while others send tracking using their systems which vary from supplier to supplier.  Very few if any will tell you if an order has been shipped partially.</a:t>
            </a:r>
          </a:p>
          <a:p>
            <a:pPr marL="171450" indent="-171450">
              <a:buFont typeface="Arial" panose="020B0604020202020204" pitchFamily="34" charset="0"/>
              <a:buChar char="•"/>
            </a:pPr>
            <a:r>
              <a:rPr lang="en-US" dirty="0" smtClean="0"/>
              <a:t>When tracking received, it becomes a lot of cut and past.  Where they use your account, there is much manipulation that needs to be done in order to import using Stone Edge’s drop ship tracking import.</a:t>
            </a:r>
          </a:p>
          <a:p>
            <a:r>
              <a:rPr lang="en-US" b="1" dirty="0" smtClean="0"/>
              <a:t>Solution</a:t>
            </a:r>
          </a:p>
          <a:p>
            <a:pPr marL="171450" indent="-171450">
              <a:buFont typeface="Arial" panose="020B0604020202020204" pitchFamily="34" charset="0"/>
              <a:buChar char="•"/>
            </a:pPr>
            <a:r>
              <a:rPr lang="en-US" b="1" dirty="0" smtClean="0"/>
              <a:t>Tracking Import </a:t>
            </a:r>
            <a:r>
              <a:rPr lang="en-US" b="1" dirty="0" err="1" smtClean="0"/>
              <a:t>Automator</a:t>
            </a:r>
            <a:r>
              <a:rPr lang="en-US" b="1" dirty="0" smtClean="0"/>
              <a:t> </a:t>
            </a:r>
            <a:r>
              <a:rPr lang="en-US" dirty="0" smtClean="0"/>
              <a:t>– Imports tracking directly from emails from your suppliers.  Not only import tracking but will close the PO and mark the items as shipped on the original order.  Process tracking numbers then sends tracking out and closes the order.</a:t>
            </a:r>
          </a:p>
          <a:p>
            <a:pPr marL="171450" indent="-171450">
              <a:buFont typeface="Arial" panose="020B0604020202020204" pitchFamily="34" charset="0"/>
              <a:buChar char="•"/>
            </a:pPr>
            <a:r>
              <a:rPr lang="en-US" b="1" dirty="0" smtClean="0"/>
              <a:t>For UPS </a:t>
            </a:r>
            <a:r>
              <a:rPr lang="en-US" dirty="0" smtClean="0"/>
              <a:t>– and if they are using your account number, </a:t>
            </a:r>
            <a:r>
              <a:rPr lang="en-US" dirty="0" err="1" smtClean="0"/>
              <a:t>autoload</a:t>
            </a:r>
            <a:r>
              <a:rPr lang="en-US" dirty="0" smtClean="0"/>
              <a:t> will automate the download of quantum view data and this coupled with the auto import can automate the processing of the tracking from these files.</a:t>
            </a:r>
          </a:p>
          <a:p>
            <a:pPr marL="171450" indent="-171450">
              <a:buFont typeface="Arial" panose="020B0604020202020204" pitchFamily="34" charset="0"/>
              <a:buChar char="•"/>
            </a:pPr>
            <a:r>
              <a:rPr lang="en-US" b="1" dirty="0" smtClean="0"/>
              <a:t>If tracking is </a:t>
            </a:r>
            <a:r>
              <a:rPr lang="en-US" b="1" dirty="0" err="1" smtClean="0"/>
              <a:t>ftped</a:t>
            </a:r>
            <a:r>
              <a:rPr lang="en-US" b="1" dirty="0" smtClean="0"/>
              <a:t> </a:t>
            </a:r>
            <a:r>
              <a:rPr lang="en-US" dirty="0" smtClean="0"/>
              <a:t>it can also be processed automatically with the auto importer.</a:t>
            </a:r>
            <a:endParaRPr lang="en-US" dirty="0"/>
          </a:p>
        </p:txBody>
      </p:sp>
      <p:sp>
        <p:nvSpPr>
          <p:cNvPr id="4" name="Slide Number Placeholder 3"/>
          <p:cNvSpPr>
            <a:spLocks noGrp="1"/>
          </p:cNvSpPr>
          <p:nvPr>
            <p:ph type="sldNum" sz="quarter" idx="10"/>
          </p:nvPr>
        </p:nvSpPr>
        <p:spPr/>
        <p:txBody>
          <a:bodyPr/>
          <a:lstStyle/>
          <a:p>
            <a:fld id="{A44B8250-2218-4163-BA8C-9828C762C55D}" type="slidenum">
              <a:rPr lang="en-US" smtClean="0"/>
              <a:pPr/>
              <a:t>10</a:t>
            </a:fld>
            <a:endParaRPr lang="en-US"/>
          </a:p>
        </p:txBody>
      </p:sp>
    </p:spTree>
    <p:extLst>
      <p:ext uri="{BB962C8B-B14F-4D97-AF65-F5344CB8AC3E}">
        <p14:creationId xmlns:p14="http://schemas.microsoft.com/office/powerpoint/2010/main" val="21205041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44B8250-2218-4163-BA8C-9828C762C55D}" type="slidenum">
              <a:rPr lang="en-US" smtClean="0"/>
              <a:pPr/>
              <a:t>11</a:t>
            </a:fld>
            <a:endParaRPr lang="en-US"/>
          </a:p>
        </p:txBody>
      </p:sp>
    </p:spTree>
    <p:extLst>
      <p:ext uri="{BB962C8B-B14F-4D97-AF65-F5344CB8AC3E}">
        <p14:creationId xmlns:p14="http://schemas.microsoft.com/office/powerpoint/2010/main" val="39341998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1" y="4473892"/>
            <a:ext cx="5608320" cy="4517708"/>
          </a:xfrm>
        </p:spPr>
        <p:txBody>
          <a:bodyPr/>
          <a:lstStyle/>
          <a:p>
            <a:r>
              <a:rPr lang="en-US" b="1" dirty="0" smtClean="0"/>
              <a:t>Problem</a:t>
            </a:r>
          </a:p>
          <a:p>
            <a:pPr marL="171450" indent="-171450">
              <a:buFont typeface="Arial" panose="020B0604020202020204" pitchFamily="34" charset="0"/>
              <a:buChar char="•"/>
            </a:pPr>
            <a:r>
              <a:rPr lang="en-US" dirty="0" smtClean="0"/>
              <a:t>Fulfillment done by others can be a bit difficult or relatively easy to integrate.</a:t>
            </a:r>
            <a:endParaRPr lang="en-US" dirty="0"/>
          </a:p>
          <a:p>
            <a:pPr marL="171450" indent="-171450">
              <a:buFont typeface="Arial" panose="020B0604020202020204" pitchFamily="34" charset="0"/>
              <a:buChar char="•"/>
            </a:pPr>
            <a:r>
              <a:rPr lang="en-US" dirty="0" smtClean="0"/>
              <a:t>Fulfillment house will have systems that they usually want to use and they have sensitivities to how much effort from their end they want to extend on a daily basis.  </a:t>
            </a:r>
            <a:endParaRPr lang="en-US" dirty="0"/>
          </a:p>
          <a:p>
            <a:pPr marL="171450" indent="-171450">
              <a:buFont typeface="Arial" panose="020B0604020202020204" pitchFamily="34" charset="0"/>
              <a:buChar char="•"/>
            </a:pPr>
            <a:r>
              <a:rPr lang="en-US" dirty="0" smtClean="0"/>
              <a:t>There can be great difficulty in keeping QOH reconciled along the way.</a:t>
            </a:r>
          </a:p>
          <a:p>
            <a:pPr marL="171450" indent="-171450">
              <a:buFont typeface="Arial" panose="020B0604020202020204" pitchFamily="34" charset="0"/>
              <a:buChar char="•"/>
            </a:pPr>
            <a:r>
              <a:rPr lang="en-US" dirty="0" smtClean="0"/>
              <a:t>Note that none of these solutions can be implemented without a good process.  Returns, inventory adjustments, QOH reconciliation, purchasing/receiving, and overall performance reporting can’t be ignored.</a:t>
            </a:r>
          </a:p>
          <a:p>
            <a:endParaRPr lang="en-US" dirty="0"/>
          </a:p>
          <a:p>
            <a:r>
              <a:rPr lang="en-US" b="1" dirty="0" smtClean="0"/>
              <a:t>Solution</a:t>
            </a:r>
          </a:p>
          <a:p>
            <a:r>
              <a:rPr lang="en-US" b="1" dirty="0" smtClean="0"/>
              <a:t>SEOM at 3PL</a:t>
            </a:r>
          </a:p>
          <a:p>
            <a:pPr marL="171450" indent="-171450">
              <a:buFont typeface="Arial" panose="020B0604020202020204" pitchFamily="34" charset="0"/>
              <a:buChar char="•"/>
            </a:pPr>
            <a:r>
              <a:rPr lang="en-US" dirty="0" smtClean="0"/>
              <a:t>A couple customers actually have the 3pl run their Stone Edge software.  They remote desktop into Stone Edge running at the merchants, and the 3pl basically ships out of the system.</a:t>
            </a:r>
          </a:p>
          <a:p>
            <a:pPr marL="171450" indent="-171450">
              <a:buFont typeface="Arial" panose="020B0604020202020204" pitchFamily="34" charset="0"/>
              <a:buChar char="•"/>
            </a:pPr>
            <a:r>
              <a:rPr lang="en-US" dirty="0" smtClean="0"/>
              <a:t>Only will work if 3PL will support it.  Using remote desktop/printing labels/using a scale actually works pretty well with no delays.</a:t>
            </a:r>
          </a:p>
          <a:p>
            <a:pPr marL="171450" indent="-171450">
              <a:buFont typeface="Arial" panose="020B0604020202020204" pitchFamily="34" charset="0"/>
              <a:buChar char="•"/>
            </a:pPr>
            <a:r>
              <a:rPr lang="en-US" dirty="0" smtClean="0"/>
              <a:t>Very little implementation costs but 3PL needs to be open to the idea.</a:t>
            </a:r>
            <a:endParaRPr lang="en-US" dirty="0"/>
          </a:p>
          <a:p>
            <a:r>
              <a:rPr lang="en-US" b="1" dirty="0" smtClean="0"/>
              <a:t>Text File Exchange</a:t>
            </a:r>
          </a:p>
          <a:p>
            <a:pPr marL="171450" indent="-171450">
              <a:buFont typeface="Arial" panose="020B0604020202020204" pitchFamily="34" charset="0"/>
              <a:buChar char="•"/>
            </a:pPr>
            <a:r>
              <a:rPr lang="en-US" dirty="0" smtClean="0"/>
              <a:t>Text file supported out of the box but not the transmission of files to 3PL.</a:t>
            </a:r>
          </a:p>
          <a:p>
            <a:pPr marL="171450" indent="-171450">
              <a:buFont typeface="Arial" panose="020B0604020202020204" pitchFamily="34" charset="0"/>
              <a:buChar char="•"/>
            </a:pPr>
            <a:r>
              <a:rPr lang="en-US" dirty="0" smtClean="0"/>
              <a:t>Easy to implement, not good at dealing with problems in the data.  (you found out much later there is an issues.</a:t>
            </a:r>
            <a:endParaRPr lang="en-US" dirty="0"/>
          </a:p>
          <a:p>
            <a:r>
              <a:rPr lang="en-US" b="1" dirty="0" smtClean="0"/>
              <a:t>API Integration</a:t>
            </a:r>
          </a:p>
          <a:p>
            <a:pPr marL="171450" indent="-171450">
              <a:buFont typeface="Arial" panose="020B0604020202020204" pitchFamily="34" charset="0"/>
              <a:buChar char="•"/>
            </a:pPr>
            <a:r>
              <a:rPr lang="en-US" dirty="0" smtClean="0"/>
              <a:t>Usually done outside of Stone Edge – database connection with API connection.</a:t>
            </a:r>
          </a:p>
          <a:p>
            <a:pPr marL="171450" indent="-171450">
              <a:buFont typeface="Arial" panose="020B0604020202020204" pitchFamily="34" charset="0"/>
              <a:buChar char="•"/>
            </a:pPr>
            <a:r>
              <a:rPr lang="en-US" dirty="0" smtClean="0"/>
              <a:t>Instantaneous feedback on fulfillment and other tasks.</a:t>
            </a:r>
          </a:p>
          <a:p>
            <a:pPr marL="171450" indent="-171450">
              <a:buFont typeface="Arial" panose="020B0604020202020204" pitchFamily="34" charset="0"/>
              <a:buChar char="•"/>
            </a:pPr>
            <a:r>
              <a:rPr lang="en-US" dirty="0" smtClean="0"/>
              <a:t>Most expensive</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A44B8250-2218-4163-BA8C-9828C762C55D}" type="slidenum">
              <a:rPr lang="en-US" smtClean="0"/>
              <a:pPr/>
              <a:t>12</a:t>
            </a:fld>
            <a:endParaRPr lang="en-US"/>
          </a:p>
        </p:txBody>
      </p:sp>
    </p:spTree>
    <p:extLst>
      <p:ext uri="{BB962C8B-B14F-4D97-AF65-F5344CB8AC3E}">
        <p14:creationId xmlns:p14="http://schemas.microsoft.com/office/powerpoint/2010/main" val="13492587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r>
              <a:rPr lang="en-US" dirty="0" smtClean="0"/>
              <a:t>Solution:</a:t>
            </a:r>
          </a:p>
          <a:p>
            <a:r>
              <a:rPr lang="en-US" b="1" dirty="0" smtClean="0"/>
              <a:t>PO Import</a:t>
            </a:r>
          </a:p>
          <a:p>
            <a:r>
              <a:rPr lang="en-US" dirty="0" smtClean="0"/>
              <a:t>Where the PO is literally created when the items are received.  This can happen when your not quite sure what you are getting until you actually get it.  </a:t>
            </a:r>
          </a:p>
          <a:p>
            <a:r>
              <a:rPr lang="en-US" dirty="0" smtClean="0"/>
              <a:t>Just need to map at a minimum SKU and quantity.</a:t>
            </a:r>
          </a:p>
          <a:p>
            <a:r>
              <a:rPr lang="en-US" dirty="0" smtClean="0"/>
              <a:t>Can create inventory on the fly as well if it doesn’t already exist.</a:t>
            </a:r>
          </a:p>
          <a:p>
            <a:endParaRPr lang="en-US" dirty="0"/>
          </a:p>
          <a:p>
            <a:r>
              <a:rPr lang="en-US" b="1" dirty="0" smtClean="0"/>
              <a:t>PO Export</a:t>
            </a:r>
            <a:endParaRPr lang="en-US" b="1" dirty="0"/>
          </a:p>
          <a:p>
            <a:r>
              <a:rPr lang="en-US" dirty="0" smtClean="0"/>
              <a:t>Suppliers may require or can use a text file when getting an order.</a:t>
            </a:r>
          </a:p>
          <a:p>
            <a:r>
              <a:rPr lang="en-US" dirty="0" smtClean="0"/>
              <a:t>Many suppliers can take a text file that they or you can import into the system to create the PO.</a:t>
            </a:r>
          </a:p>
          <a:p>
            <a:r>
              <a:rPr lang="en-US" dirty="0" smtClean="0"/>
              <a:t>Text files can be attached to outgoing supplier emails.</a:t>
            </a:r>
          </a:p>
          <a:p>
            <a:endParaRPr lang="en-US" dirty="0" smtClean="0"/>
          </a:p>
        </p:txBody>
      </p:sp>
      <p:sp>
        <p:nvSpPr>
          <p:cNvPr id="4" name="Slide Number Placeholder 3"/>
          <p:cNvSpPr>
            <a:spLocks noGrp="1"/>
          </p:cNvSpPr>
          <p:nvPr>
            <p:ph type="sldNum" sz="quarter" idx="10"/>
          </p:nvPr>
        </p:nvSpPr>
        <p:spPr/>
        <p:txBody>
          <a:bodyPr/>
          <a:lstStyle/>
          <a:p>
            <a:fld id="{A44B8250-2218-4163-BA8C-9828C762C55D}" type="slidenum">
              <a:rPr lang="en-US" smtClean="0"/>
              <a:pPr/>
              <a:t>13</a:t>
            </a:fld>
            <a:endParaRPr lang="en-US"/>
          </a:p>
        </p:txBody>
      </p:sp>
    </p:spTree>
    <p:extLst>
      <p:ext uri="{BB962C8B-B14F-4D97-AF65-F5344CB8AC3E}">
        <p14:creationId xmlns:p14="http://schemas.microsoft.com/office/powerpoint/2010/main" val="32462355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44B8250-2218-4163-BA8C-9828C762C55D}" type="slidenum">
              <a:rPr lang="en-US" smtClean="0"/>
              <a:pPr/>
              <a:t>14</a:t>
            </a:fld>
            <a:endParaRPr lang="en-US"/>
          </a:p>
        </p:txBody>
      </p:sp>
    </p:spTree>
    <p:extLst>
      <p:ext uri="{BB962C8B-B14F-4D97-AF65-F5344CB8AC3E}">
        <p14:creationId xmlns:p14="http://schemas.microsoft.com/office/powerpoint/2010/main" val="13383566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44B8250-2218-4163-BA8C-9828C762C55D}" type="slidenum">
              <a:rPr lang="en-US" smtClean="0"/>
              <a:pPr/>
              <a:t>15</a:t>
            </a:fld>
            <a:endParaRPr lang="en-US"/>
          </a:p>
        </p:txBody>
      </p:sp>
    </p:spTree>
    <p:extLst>
      <p:ext uri="{BB962C8B-B14F-4D97-AF65-F5344CB8AC3E}">
        <p14:creationId xmlns:p14="http://schemas.microsoft.com/office/powerpoint/2010/main" val="34504940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44B8250-2218-4163-BA8C-9828C762C55D}" type="slidenum">
              <a:rPr lang="en-US" smtClean="0"/>
              <a:pPr/>
              <a:t>16</a:t>
            </a:fld>
            <a:endParaRPr lang="en-US"/>
          </a:p>
        </p:txBody>
      </p:sp>
    </p:spTree>
    <p:extLst>
      <p:ext uri="{BB962C8B-B14F-4D97-AF65-F5344CB8AC3E}">
        <p14:creationId xmlns:p14="http://schemas.microsoft.com/office/powerpoint/2010/main" val="29712436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44B8250-2218-4163-BA8C-9828C762C55D}" type="slidenum">
              <a:rPr lang="en-US" smtClean="0"/>
              <a:pPr/>
              <a:t>17</a:t>
            </a:fld>
            <a:endParaRPr lang="en-US"/>
          </a:p>
        </p:txBody>
      </p:sp>
    </p:spTree>
    <p:extLst>
      <p:ext uri="{BB962C8B-B14F-4D97-AF65-F5344CB8AC3E}">
        <p14:creationId xmlns:p14="http://schemas.microsoft.com/office/powerpoint/2010/main" val="19531017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44B8250-2218-4163-BA8C-9828C762C55D}" type="slidenum">
              <a:rPr lang="en-US" smtClean="0"/>
              <a:pPr/>
              <a:t>18</a:t>
            </a:fld>
            <a:endParaRPr lang="en-US"/>
          </a:p>
        </p:txBody>
      </p:sp>
    </p:spTree>
    <p:extLst>
      <p:ext uri="{BB962C8B-B14F-4D97-AF65-F5344CB8AC3E}">
        <p14:creationId xmlns:p14="http://schemas.microsoft.com/office/powerpoint/2010/main" val="9761389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44B8250-2218-4163-BA8C-9828C762C55D}" type="slidenum">
              <a:rPr lang="en-US" smtClean="0"/>
              <a:pPr/>
              <a:t>19</a:t>
            </a:fld>
            <a:endParaRPr lang="en-US"/>
          </a:p>
        </p:txBody>
      </p:sp>
    </p:spTree>
    <p:extLst>
      <p:ext uri="{BB962C8B-B14F-4D97-AF65-F5344CB8AC3E}">
        <p14:creationId xmlns:p14="http://schemas.microsoft.com/office/powerpoint/2010/main" val="30679749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5" name="Rounded Rectangle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ounded Rectangle 9"/>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5" name="Title 4"/>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kumimoji="0" lang="en-US" smtClean="0"/>
              <a:t>Click to edit Master title style</a:t>
            </a:r>
            <a:endParaRPr kumimoji="0" lang="en-US"/>
          </a:p>
        </p:txBody>
      </p:sp>
      <p:sp>
        <p:nvSpPr>
          <p:cNvPr id="20" name="Subtitle 19"/>
          <p:cNvSpPr>
            <a:spLocks noGrp="1"/>
          </p:cNvSpPr>
          <p:nvPr>
            <p:ph type="subTitle" idx="1"/>
          </p:nvPr>
        </p:nvSpPr>
        <p:spPr>
          <a:xfrm>
            <a:off x="722376" y="3685032"/>
            <a:ext cx="7772400" cy="914400"/>
          </a:xfrm>
        </p:spPr>
        <p:txBody>
          <a:bodyPr lIns="182880"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19" name="Date Placeholder 18"/>
          <p:cNvSpPr>
            <a:spLocks noGrp="1"/>
          </p:cNvSpPr>
          <p:nvPr>
            <p:ph type="dt" sz="half" idx="10"/>
          </p:nvPr>
        </p:nvSpPr>
        <p:spPr/>
        <p:txBody>
          <a:bodyPr/>
          <a:lstStyle/>
          <a:p>
            <a:fld id="{72CB04C4-D6DD-4392-B1C8-AD350DAD240B}" type="datetime1">
              <a:rPr lang="en-US" smtClean="0"/>
              <a:pPr/>
              <a:t>10/11/2015</a:t>
            </a:fld>
            <a:endParaRPr lang="en-US"/>
          </a:p>
        </p:txBody>
      </p:sp>
      <p:sp>
        <p:nvSpPr>
          <p:cNvPr id="8" name="Footer Placeholder 7"/>
          <p:cNvSpPr>
            <a:spLocks noGrp="1"/>
          </p:cNvSpPr>
          <p:nvPr>
            <p:ph type="ftr" sz="quarter" idx="11"/>
          </p:nvPr>
        </p:nvSpPr>
        <p:spPr/>
        <p:txBody>
          <a:bodyPr/>
          <a:lstStyle/>
          <a:p>
            <a:r>
              <a:rPr lang="en-US" smtClean="0"/>
              <a:t>Communique User Conference 2015</a:t>
            </a:r>
            <a:endParaRPr lang="en-US"/>
          </a:p>
        </p:txBody>
      </p:sp>
      <p:sp>
        <p:nvSpPr>
          <p:cNvPr id="11" name="Slide Number Placeholder 10"/>
          <p:cNvSpPr>
            <a:spLocks noGrp="1"/>
          </p:cNvSpPr>
          <p:nvPr>
            <p:ph type="sldNum" sz="quarter" idx="12"/>
          </p:nvPr>
        </p:nvSpPr>
        <p:spPr/>
        <p:txBody>
          <a:bodyPr/>
          <a:lstStyle/>
          <a:p>
            <a:fld id="{77772AE6-2C04-4585-B72C-89CB22B1A5F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lstStyle/>
          <a:p>
            <a:r>
              <a:rPr kumimoji="0" lang="en-US" smtClean="0"/>
              <a:t>Click to edit Master title style</a:t>
            </a:r>
            <a:endParaRPr kumimoji="0" lang="en-US"/>
          </a:p>
        </p:txBody>
      </p:sp>
      <p:sp>
        <p:nvSpPr>
          <p:cNvPr id="3" name="Content Placeholder 2"/>
          <p:cNvSpPr>
            <a:spLocks noGrp="1"/>
          </p:cNvSpPr>
          <p:nvPr>
            <p:ph idx="1"/>
          </p:nvPr>
        </p:nvSpPr>
        <p:spPr>
          <a:xfrm>
            <a:off x="502920" y="530352"/>
            <a:ext cx="8183880" cy="41879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FE0B6DE-217D-4DFF-8C28-985DBD179B0A}" type="datetime1">
              <a:rPr lang="en-US" smtClean="0"/>
              <a:pPr/>
              <a:t>10/11/2015</a:t>
            </a:fld>
            <a:endParaRPr lang="en-US"/>
          </a:p>
        </p:txBody>
      </p:sp>
      <p:sp>
        <p:nvSpPr>
          <p:cNvPr id="5" name="Footer Placeholder 4"/>
          <p:cNvSpPr>
            <a:spLocks noGrp="1"/>
          </p:cNvSpPr>
          <p:nvPr>
            <p:ph type="ftr" sz="quarter" idx="11"/>
          </p:nvPr>
        </p:nvSpPr>
        <p:spPr/>
        <p:txBody>
          <a:bodyPr/>
          <a:lstStyle/>
          <a:p>
            <a:r>
              <a:rPr lang="en-US" smtClean="0"/>
              <a:t>Communique User Conference 2015</a:t>
            </a:r>
            <a:endParaRPr lang="en-US"/>
          </a:p>
        </p:txBody>
      </p:sp>
      <p:sp>
        <p:nvSpPr>
          <p:cNvPr id="6" name="Slide Number Placeholder 5"/>
          <p:cNvSpPr>
            <a:spLocks noGrp="1"/>
          </p:cNvSpPr>
          <p:nvPr>
            <p:ph type="sldNum" sz="quarter" idx="12"/>
          </p:nvPr>
        </p:nvSpPr>
        <p:spPr/>
        <p:txBody>
          <a:bodyPr/>
          <a:lstStyle/>
          <a:p>
            <a:fld id="{77772AE6-2C04-4585-B72C-89CB22B1A5F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ounded Rectangle 10"/>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468344" y="4928616"/>
            <a:ext cx="8183880" cy="676656"/>
          </a:xfrm>
        </p:spPr>
        <p:txBody>
          <a:bodyPr lIns="91440" bIns="0" anchor="b"/>
          <a:lstStyle>
            <a:lvl1pPr algn="l">
              <a:buNone/>
              <a:defRPr sz="3600" b="0" cap="none" baseline="0">
                <a:solidFill>
                  <a:schemeClr val="bg2">
                    <a:shade val="25000"/>
                  </a:schemeClr>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68344" y="5624484"/>
            <a:ext cx="8183880" cy="420624"/>
          </a:xfrm>
        </p:spPr>
        <p:txBody>
          <a:bodyPr lIns="118872" tIns="0" anchor="t"/>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75BC9E6B-8485-4A2E-BD15-077785BB77C3}" type="datetime1">
              <a:rPr lang="en-US" smtClean="0"/>
              <a:pPr/>
              <a:t>10/11/2015</a:t>
            </a:fld>
            <a:endParaRPr lang="en-US"/>
          </a:p>
        </p:txBody>
      </p:sp>
      <p:sp>
        <p:nvSpPr>
          <p:cNvPr id="5" name="Footer Placeholder 4"/>
          <p:cNvSpPr>
            <a:spLocks noGrp="1"/>
          </p:cNvSpPr>
          <p:nvPr>
            <p:ph type="ftr" sz="quarter" idx="11"/>
          </p:nvPr>
        </p:nvSpPr>
        <p:spPr/>
        <p:txBody>
          <a:bodyPr/>
          <a:lstStyle/>
          <a:p>
            <a:r>
              <a:rPr lang="en-US" smtClean="0"/>
              <a:t>Communique User Conference 2015</a:t>
            </a:r>
            <a:endParaRPr lang="en-US"/>
          </a:p>
        </p:txBody>
      </p:sp>
      <p:sp>
        <p:nvSpPr>
          <p:cNvPr id="6" name="Slide Number Placeholder 5"/>
          <p:cNvSpPr>
            <a:spLocks noGrp="1"/>
          </p:cNvSpPr>
          <p:nvPr>
            <p:ph type="sldNum" sz="quarter" idx="12"/>
          </p:nvPr>
        </p:nvSpPr>
        <p:spPr/>
        <p:txBody>
          <a:bodyPr/>
          <a:lstStyle/>
          <a:p>
            <a:fld id="{77772AE6-2C04-4585-B72C-89CB22B1A5F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052D5AF9-A4E9-4AEF-AF33-4FBF9C158F68}" type="datetime1">
              <a:rPr lang="en-US" smtClean="0"/>
              <a:pPr/>
              <a:t>10/11/2015</a:t>
            </a:fld>
            <a:endParaRPr lang="en-US"/>
          </a:p>
        </p:txBody>
      </p:sp>
      <p:sp>
        <p:nvSpPr>
          <p:cNvPr id="6" name="Footer Placeholder 5"/>
          <p:cNvSpPr>
            <a:spLocks noGrp="1"/>
          </p:cNvSpPr>
          <p:nvPr>
            <p:ph type="ftr" sz="quarter" idx="11"/>
          </p:nvPr>
        </p:nvSpPr>
        <p:spPr/>
        <p:txBody>
          <a:bodyPr/>
          <a:lstStyle/>
          <a:p>
            <a:r>
              <a:rPr lang="en-US" smtClean="0"/>
              <a:t>Communique User Conference 2015</a:t>
            </a:r>
            <a:endParaRPr lang="en-US"/>
          </a:p>
        </p:txBody>
      </p:sp>
      <p:sp>
        <p:nvSpPr>
          <p:cNvPr id="7" name="Slide Number Placeholder 6"/>
          <p:cNvSpPr>
            <a:spLocks noGrp="1"/>
          </p:cNvSpPr>
          <p:nvPr>
            <p:ph type="sldNum" sz="quarter" idx="12"/>
          </p:nvPr>
        </p:nvSpPr>
        <p:spPr/>
        <p:txBody>
          <a:bodyPr/>
          <a:lstStyle/>
          <a:p>
            <a:fld id="{77772AE6-2C04-4585-B72C-89CB22B1A5F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nchor="b"/>
          <a:lstStyle>
            <a:lvl1pPr>
              <a:defRPr b="1"/>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7224"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52169"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6204D92D-D8F0-462C-B75C-54D4EFF9A377}" type="datetime1">
              <a:rPr lang="en-US" smtClean="0"/>
              <a:pPr/>
              <a:t>10/11/2015</a:t>
            </a:fld>
            <a:endParaRPr lang="en-US"/>
          </a:p>
        </p:txBody>
      </p:sp>
      <p:sp>
        <p:nvSpPr>
          <p:cNvPr id="8" name="Footer Placeholder 7"/>
          <p:cNvSpPr>
            <a:spLocks noGrp="1"/>
          </p:cNvSpPr>
          <p:nvPr>
            <p:ph type="ftr" sz="quarter" idx="11"/>
          </p:nvPr>
        </p:nvSpPr>
        <p:spPr/>
        <p:txBody>
          <a:bodyPr/>
          <a:lstStyle/>
          <a:p>
            <a:r>
              <a:rPr lang="en-US" smtClean="0"/>
              <a:t>Communique User Conference 2015</a:t>
            </a:r>
            <a:endParaRPr lang="en-US"/>
          </a:p>
        </p:txBody>
      </p:sp>
      <p:sp>
        <p:nvSpPr>
          <p:cNvPr id="9" name="Slide Number Placeholder 8"/>
          <p:cNvSpPr>
            <a:spLocks noGrp="1"/>
          </p:cNvSpPr>
          <p:nvPr>
            <p:ph type="sldNum" sz="quarter" idx="12"/>
          </p:nvPr>
        </p:nvSpPr>
        <p:spPr/>
        <p:txBody>
          <a:bodyPr/>
          <a:lstStyle/>
          <a:p>
            <a:fld id="{77772AE6-2C04-4585-B72C-89CB22B1A5F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C06A02E7-F385-4ED2-8910-FC02890515BE}" type="datetime1">
              <a:rPr lang="en-US" smtClean="0"/>
              <a:pPr/>
              <a:t>10/11/2015</a:t>
            </a:fld>
            <a:endParaRPr lang="en-US"/>
          </a:p>
        </p:txBody>
      </p:sp>
      <p:sp>
        <p:nvSpPr>
          <p:cNvPr id="4" name="Footer Placeholder 3"/>
          <p:cNvSpPr>
            <a:spLocks noGrp="1"/>
          </p:cNvSpPr>
          <p:nvPr>
            <p:ph type="ftr" sz="quarter" idx="11"/>
          </p:nvPr>
        </p:nvSpPr>
        <p:spPr/>
        <p:txBody>
          <a:bodyPr/>
          <a:lstStyle/>
          <a:p>
            <a:r>
              <a:rPr lang="en-US" smtClean="0"/>
              <a:t>Communique User Conference 2015</a:t>
            </a:r>
            <a:endParaRPr lang="en-US"/>
          </a:p>
        </p:txBody>
      </p:sp>
      <p:sp>
        <p:nvSpPr>
          <p:cNvPr id="5" name="Slide Number Placeholder 4"/>
          <p:cNvSpPr>
            <a:spLocks noGrp="1"/>
          </p:cNvSpPr>
          <p:nvPr>
            <p:ph type="sldNum" sz="quarter" idx="12"/>
          </p:nvPr>
        </p:nvSpPr>
        <p:spPr/>
        <p:txBody>
          <a:bodyPr/>
          <a:lstStyle/>
          <a:p>
            <a:fld id="{77772AE6-2C04-4585-B72C-89CB22B1A5F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ounded Rectangle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Date Placeholder 1"/>
          <p:cNvSpPr>
            <a:spLocks noGrp="1"/>
          </p:cNvSpPr>
          <p:nvPr>
            <p:ph type="dt" sz="half" idx="10"/>
          </p:nvPr>
        </p:nvSpPr>
        <p:spPr/>
        <p:txBody>
          <a:bodyPr/>
          <a:lstStyle/>
          <a:p>
            <a:fld id="{08A750DE-E884-4CBA-B2E8-5DE8BE198368}" type="datetime1">
              <a:rPr lang="en-US" smtClean="0"/>
              <a:pPr/>
              <a:t>10/11/2015</a:t>
            </a:fld>
            <a:endParaRPr lang="en-US"/>
          </a:p>
        </p:txBody>
      </p:sp>
      <p:sp>
        <p:nvSpPr>
          <p:cNvPr id="3" name="Footer Placeholder 2"/>
          <p:cNvSpPr>
            <a:spLocks noGrp="1"/>
          </p:cNvSpPr>
          <p:nvPr>
            <p:ph type="ftr" sz="quarter" idx="11"/>
          </p:nvPr>
        </p:nvSpPr>
        <p:spPr/>
        <p:txBody>
          <a:bodyPr/>
          <a:lstStyle/>
          <a:p>
            <a:r>
              <a:rPr lang="en-US" smtClean="0"/>
              <a:t>Communique User Conference 2015</a:t>
            </a:r>
            <a:endParaRPr lang="en-US"/>
          </a:p>
        </p:txBody>
      </p:sp>
      <p:sp>
        <p:nvSpPr>
          <p:cNvPr id="4" name="Slide Number Placeholder 3"/>
          <p:cNvSpPr>
            <a:spLocks noGrp="1"/>
          </p:cNvSpPr>
          <p:nvPr>
            <p:ph type="sldNum" sz="quarter" idx="12"/>
          </p:nvPr>
        </p:nvSpPr>
        <p:spPr/>
        <p:txBody>
          <a:bodyPr/>
          <a:lstStyle/>
          <a:p>
            <a:fld id="{77772AE6-2C04-4585-B72C-89CB22B1A5F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38784" y="533400"/>
            <a:ext cx="2971800" cy="914400"/>
          </a:xfrm>
        </p:spPr>
        <p:txBody>
          <a:bodyPr anchor="b"/>
          <a:lstStyle>
            <a:lvl1pPr algn="l">
              <a:buNone/>
              <a:defRPr sz="2200" b="1">
                <a:solidFill>
                  <a:schemeClr val="accent1"/>
                </a:solidFill>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5319956C-4288-4BED-833A-6B127F321D91}" type="datetime1">
              <a:rPr lang="en-US" smtClean="0"/>
              <a:pPr/>
              <a:t>10/11/2015</a:t>
            </a:fld>
            <a:endParaRPr lang="en-US"/>
          </a:p>
        </p:txBody>
      </p:sp>
      <p:sp>
        <p:nvSpPr>
          <p:cNvPr id="6" name="Footer Placeholder 5"/>
          <p:cNvSpPr>
            <a:spLocks noGrp="1"/>
          </p:cNvSpPr>
          <p:nvPr>
            <p:ph type="ftr" sz="quarter" idx="11"/>
          </p:nvPr>
        </p:nvSpPr>
        <p:spPr/>
        <p:txBody>
          <a:bodyPr/>
          <a:lstStyle/>
          <a:p>
            <a:r>
              <a:rPr lang="en-US" smtClean="0"/>
              <a:t>Communique User Conference 2015</a:t>
            </a:r>
            <a:endParaRPr lang="en-US"/>
          </a:p>
        </p:txBody>
      </p:sp>
      <p:sp>
        <p:nvSpPr>
          <p:cNvPr id="7" name="Slide Number Placeholder 6"/>
          <p:cNvSpPr>
            <a:spLocks noGrp="1"/>
          </p:cNvSpPr>
          <p:nvPr>
            <p:ph type="sldNum" sz="quarter" idx="12"/>
          </p:nvPr>
        </p:nvSpPr>
        <p:spPr/>
        <p:txBody>
          <a:bodyPr/>
          <a:lstStyle/>
          <a:p>
            <a:fld id="{77772AE6-2C04-4585-B72C-89CB22B1A5F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ound Single Corner Rectangle 10"/>
          <p:cNvSpPr/>
          <p:nvPr/>
        </p:nvSpPr>
        <p:spPr>
          <a:xfrm>
            <a:off x="6400800" y="434162"/>
            <a:ext cx="2324605"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kumimoji="0" lang="en-US" smtClean="0"/>
              <a:t>Click to edit Master title style</a:t>
            </a:r>
            <a:endParaRPr kumimoji="0" lang="en-US"/>
          </a:p>
        </p:txBody>
      </p:sp>
      <p:sp>
        <p:nvSpPr>
          <p:cNvPr id="4" name="Text Placeholder 3"/>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6DB0ECA3-77DA-49DA-B9CE-70D159E54E3B}" type="datetime1">
              <a:rPr lang="en-US" smtClean="0"/>
              <a:pPr/>
              <a:t>10/11/2015</a:t>
            </a:fld>
            <a:endParaRPr lang="en-US"/>
          </a:p>
        </p:txBody>
      </p:sp>
      <p:sp>
        <p:nvSpPr>
          <p:cNvPr id="6" name="Footer Placeholder 5"/>
          <p:cNvSpPr>
            <a:spLocks noGrp="1"/>
          </p:cNvSpPr>
          <p:nvPr>
            <p:ph type="ftr" sz="quarter" idx="11"/>
          </p:nvPr>
        </p:nvSpPr>
        <p:spPr/>
        <p:txBody>
          <a:bodyPr/>
          <a:lstStyle/>
          <a:p>
            <a:r>
              <a:rPr lang="en-US" smtClean="0"/>
              <a:t>Communique User Conference 2015</a:t>
            </a:r>
            <a:endParaRPr lang="en-US"/>
          </a:p>
        </p:txBody>
      </p:sp>
      <p:sp>
        <p:nvSpPr>
          <p:cNvPr id="7" name="Slide Number Placeholder 6"/>
          <p:cNvSpPr>
            <a:spLocks noGrp="1"/>
          </p:cNvSpPr>
          <p:nvPr>
            <p:ph type="sldNum" sz="quarter" idx="12"/>
          </p:nvPr>
        </p:nvSpPr>
        <p:spPr/>
        <p:txBody>
          <a:bodyPr/>
          <a:lstStyle/>
          <a:p>
            <a:fld id="{77772AE6-2C04-4585-B72C-89CB22B1A5F5}" type="slidenum">
              <a:rPr lang="en-US" smtClean="0"/>
              <a:pPr/>
              <a:t>‹#›</a:t>
            </a:fld>
            <a:endParaRPr lang="en-US"/>
          </a:p>
        </p:txBody>
      </p:sp>
      <p:sp>
        <p:nvSpPr>
          <p:cNvPr id="3" name="Picture Placeholder 2"/>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lstStyle>
            <a:lvl1pPr marL="0" indent="0">
              <a:buNone/>
              <a:defRPr sz="3200"/>
            </a:lvl1pPr>
            <a:extLst/>
          </a:lstStyle>
          <a:p>
            <a:r>
              <a:rPr kumimoji="0" lang="en-US" smtClean="0"/>
              <a:t>Click icon to add picture</a:t>
            </a:r>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502920" y="530352"/>
            <a:ext cx="8183880" cy="4187952"/>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DC4DF12-2122-4C30-B781-3C81F03A1954}" type="datetime1">
              <a:rPr lang="en-US" smtClean="0"/>
              <a:pPr/>
              <a:t>10/11/2015</a:t>
            </a:fld>
            <a:endParaRPr lang="en-US"/>
          </a:p>
        </p:txBody>
      </p:sp>
      <p:sp>
        <p:nvSpPr>
          <p:cNvPr id="5" name="Footer Placeholder 4"/>
          <p:cNvSpPr>
            <a:spLocks noGrp="1"/>
          </p:cNvSpPr>
          <p:nvPr>
            <p:ph type="ftr" sz="quarter" idx="11"/>
          </p:nvPr>
        </p:nvSpPr>
        <p:spPr/>
        <p:txBody>
          <a:bodyPr/>
          <a:lstStyle/>
          <a:p>
            <a:r>
              <a:rPr lang="en-US" smtClean="0"/>
              <a:t>Communique User Conference 2015</a:t>
            </a:r>
            <a:endParaRPr lang="en-US"/>
          </a:p>
        </p:txBody>
      </p:sp>
      <p:sp>
        <p:nvSpPr>
          <p:cNvPr id="6" name="Slide Number Placeholder 5"/>
          <p:cNvSpPr>
            <a:spLocks noGrp="1"/>
          </p:cNvSpPr>
          <p:nvPr>
            <p:ph type="sldNum" sz="quarter" idx="12"/>
          </p:nvPr>
        </p:nvSpPr>
        <p:spPr/>
        <p:txBody>
          <a:bodyPr/>
          <a:lstStyle/>
          <a:p>
            <a:fld id="{77772AE6-2C04-4585-B72C-89CB22B1A5F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33404"/>
            <a:ext cx="1981200" cy="5257799"/>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533400" y="533402"/>
            <a:ext cx="5943600" cy="5257801"/>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3E1B38F-8BD0-4E24-9936-AE228589DE8D}" type="datetime1">
              <a:rPr lang="en-US" smtClean="0"/>
              <a:pPr/>
              <a:t>10/11/2015</a:t>
            </a:fld>
            <a:endParaRPr lang="en-US"/>
          </a:p>
        </p:txBody>
      </p:sp>
      <p:sp>
        <p:nvSpPr>
          <p:cNvPr id="5" name="Footer Placeholder 4"/>
          <p:cNvSpPr>
            <a:spLocks noGrp="1"/>
          </p:cNvSpPr>
          <p:nvPr>
            <p:ph type="ftr" sz="quarter" idx="11"/>
          </p:nvPr>
        </p:nvSpPr>
        <p:spPr/>
        <p:txBody>
          <a:bodyPr/>
          <a:lstStyle/>
          <a:p>
            <a:r>
              <a:rPr lang="en-US" smtClean="0"/>
              <a:t>Communique User Conference 2015</a:t>
            </a:r>
            <a:endParaRPr lang="en-US"/>
          </a:p>
        </p:txBody>
      </p:sp>
      <p:sp>
        <p:nvSpPr>
          <p:cNvPr id="6" name="Slide Number Placeholder 5"/>
          <p:cNvSpPr>
            <a:spLocks noGrp="1"/>
          </p:cNvSpPr>
          <p:nvPr>
            <p:ph type="sldNum" sz="quarter" idx="12"/>
          </p:nvPr>
        </p:nvSpPr>
        <p:spPr/>
        <p:txBody>
          <a:bodyPr/>
          <a:lstStyle/>
          <a:p>
            <a:fld id="{77772AE6-2C04-4585-B72C-89CB22B1A5F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ounded Rectangle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ounded Rectangle 8"/>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Title Placeholder 12"/>
          <p:cNvSpPr>
            <a:spLocks noGrp="1"/>
          </p:cNvSpPr>
          <p:nvPr>
            <p:ph type="title"/>
          </p:nvPr>
        </p:nvSpPr>
        <p:spPr>
          <a:xfrm>
            <a:off x="502920" y="4985590"/>
            <a:ext cx="8183880" cy="1051560"/>
          </a:xfrm>
          <a:prstGeom prst="rect">
            <a:avLst/>
          </a:prstGeom>
        </p:spPr>
        <p:txBody>
          <a:bodyPr vert="horz" anchor="b">
            <a:normAutofit/>
          </a:bodyPr>
          <a:lstStyle/>
          <a:p>
            <a:r>
              <a:rPr kumimoji="0" lang="en-US" smtClean="0"/>
              <a:t>Click to edit Master title style</a:t>
            </a:r>
            <a:endParaRPr kumimoji="0" lang="en-US"/>
          </a:p>
        </p:txBody>
      </p:sp>
      <p:sp>
        <p:nvSpPr>
          <p:cNvPr id="4" name="Text Placeholder 3"/>
          <p:cNvSpPr>
            <a:spLocks noGrp="1"/>
          </p:cNvSpPr>
          <p:nvPr>
            <p:ph type="body" idx="1"/>
          </p:nvPr>
        </p:nvSpPr>
        <p:spPr>
          <a:xfrm>
            <a:off x="502920" y="530352"/>
            <a:ext cx="8183880" cy="4187952"/>
          </a:xfrm>
          <a:prstGeom prst="rect">
            <a:avLst/>
          </a:prstGeom>
        </p:spPr>
        <p:txBody>
          <a:bodyPr vert="horz" lIns="182880" tIns="91440">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5" name="Date Placeholder 24"/>
          <p:cNvSpPr>
            <a:spLocks noGrp="1"/>
          </p:cNvSpPr>
          <p:nvPr>
            <p:ph type="dt" sz="half" idx="2"/>
          </p:nvPr>
        </p:nvSpPr>
        <p:spPr>
          <a:xfrm>
            <a:off x="3776328" y="6111875"/>
            <a:ext cx="2286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BA85A75E-8FB6-4976-895E-9DDBEF8A53FA}" type="datetime1">
              <a:rPr lang="en-US" smtClean="0"/>
              <a:pPr/>
              <a:t>10/11/2015</a:t>
            </a:fld>
            <a:endParaRPr lang="en-US"/>
          </a:p>
        </p:txBody>
      </p:sp>
      <p:sp>
        <p:nvSpPr>
          <p:cNvPr id="18" name="Footer Placeholder 17"/>
          <p:cNvSpPr>
            <a:spLocks noGrp="1"/>
          </p:cNvSpPr>
          <p:nvPr>
            <p:ph type="ftr" sz="quarter" idx="3"/>
          </p:nvPr>
        </p:nvSpPr>
        <p:spPr>
          <a:xfrm>
            <a:off x="6062328" y="6111875"/>
            <a:ext cx="2286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r>
              <a:rPr lang="en-US" smtClean="0"/>
              <a:t>Communique User Conference 2015</a:t>
            </a:r>
            <a:endParaRPr lang="en-US"/>
          </a:p>
        </p:txBody>
      </p:sp>
      <p:sp>
        <p:nvSpPr>
          <p:cNvPr id="5" name="Slide Number Placeholder 4"/>
          <p:cNvSpPr>
            <a:spLocks noGrp="1"/>
          </p:cNvSpPr>
          <p:nvPr>
            <p:ph type="sldNum" sz="quarter" idx="4"/>
          </p:nvPr>
        </p:nvSpPr>
        <p:spPr>
          <a:xfrm>
            <a:off x="8348328" y="6111875"/>
            <a:ext cx="4572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77772AE6-2C04-4585-B72C-89CB22B1A5F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sldNum="0" hdr="0" dt="0"/>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pPr algn="l"/>
            <a:r>
              <a:rPr lang="en-US" sz="5400" dirty="0" smtClean="0"/>
              <a:t>Automation</a:t>
            </a:r>
            <a:endParaRPr lang="en-US" sz="5400" dirty="0"/>
          </a:p>
        </p:txBody>
      </p:sp>
      <p:sp>
        <p:nvSpPr>
          <p:cNvPr id="3" name="Subtitle 2"/>
          <p:cNvSpPr>
            <a:spLocks noGrp="1"/>
          </p:cNvSpPr>
          <p:nvPr>
            <p:ph type="subTitle" idx="1"/>
          </p:nvPr>
        </p:nvSpPr>
        <p:spPr>
          <a:xfrm>
            <a:off x="685800" y="5029200"/>
            <a:ext cx="7772400" cy="990600"/>
          </a:xfrm>
        </p:spPr>
        <p:txBody>
          <a:bodyPr>
            <a:normAutofit/>
          </a:bodyPr>
          <a:lstStyle/>
          <a:p>
            <a:pPr lvl="0" algn="l">
              <a:lnSpc>
                <a:spcPct val="150000"/>
              </a:lnSpc>
              <a:defRPr/>
            </a:pPr>
            <a:r>
              <a:rPr lang="en-US" sz="1400" b="1" dirty="0" smtClean="0"/>
              <a:t>Topic Presenter</a:t>
            </a:r>
            <a:endParaRPr lang="en-US" sz="1400" b="1" dirty="0"/>
          </a:p>
          <a:p>
            <a:pPr algn="l">
              <a:defRPr/>
            </a:pPr>
            <a:r>
              <a:rPr lang="en-US" sz="1400" dirty="0"/>
              <a:t>Barney Stone, Barney Stone </a:t>
            </a:r>
            <a:r>
              <a:rPr lang="en-US" sz="1400" dirty="0" smtClean="0"/>
              <a:t>Software</a:t>
            </a:r>
          </a:p>
          <a:p>
            <a:pPr lvl="0" algn="l">
              <a:defRPr/>
            </a:pPr>
            <a:r>
              <a:rPr lang="en-US" sz="1400" dirty="0" smtClean="0"/>
              <a:t>Steve Cisick, Technology Copilot, LLC</a:t>
            </a:r>
            <a:endParaRPr lang="en-US" sz="1400" dirty="0"/>
          </a:p>
          <a:p>
            <a:pPr algn="l"/>
            <a:endParaRPr lang="en-US" sz="2400" dirty="0"/>
          </a:p>
        </p:txBody>
      </p:sp>
      <p:sp>
        <p:nvSpPr>
          <p:cNvPr id="6" name="Subtitle 2"/>
          <p:cNvSpPr txBox="1">
            <a:spLocks/>
          </p:cNvSpPr>
          <p:nvPr/>
        </p:nvSpPr>
        <p:spPr>
          <a:xfrm>
            <a:off x="609600" y="3685032"/>
            <a:ext cx="7885176" cy="1115568"/>
          </a:xfrm>
          <a:prstGeom prst="rect">
            <a:avLst/>
          </a:prstGeom>
        </p:spPr>
        <p:txBody>
          <a:bodyPr vert="horz" lIns="182880" tIns="0">
            <a:normAutofit/>
          </a:bodyPr>
          <a:lstStyle>
            <a:lvl1pPr marL="36576" indent="0" algn="r" rtl="0" eaLnBrk="1" latinLnBrk="0" hangingPunct="1">
              <a:spcBef>
                <a:spcPts val="0"/>
              </a:spcBef>
              <a:buClr>
                <a:schemeClr val="accent1"/>
              </a:buClr>
              <a:buSzPct val="80000"/>
              <a:buFont typeface="Wingdings 2"/>
              <a:buNone/>
              <a:defRPr kumimoji="0" sz="2000" kern="1200">
                <a:solidFill>
                  <a:schemeClr val="bg2">
                    <a:shade val="25000"/>
                  </a:schemeClr>
                </a:solidFill>
                <a:effectLst/>
                <a:latin typeface="+mn-lt"/>
                <a:ea typeface="+mn-ea"/>
                <a:cs typeface="+mn-cs"/>
              </a:defRPr>
            </a:lvl1pPr>
            <a:lvl2pPr marL="457200" indent="0" algn="ctr" rtl="0" eaLnBrk="1" latinLnBrk="0" hangingPunct="1">
              <a:spcBef>
                <a:spcPts val="250"/>
              </a:spcBef>
              <a:buClr>
                <a:schemeClr val="accent1"/>
              </a:buClr>
              <a:buSzPct val="100000"/>
              <a:buFont typeface="Verdana"/>
              <a:buNone/>
              <a:defRPr kumimoji="0" sz="2400" kern="1200">
                <a:solidFill>
                  <a:schemeClr val="tx1"/>
                </a:solidFill>
                <a:latin typeface="+mn-lt"/>
                <a:ea typeface="+mn-ea"/>
                <a:cs typeface="+mn-cs"/>
              </a:defRPr>
            </a:lvl2pPr>
            <a:lvl3pPr marL="914400" indent="0" algn="ctr" rtl="0" eaLnBrk="1" latinLnBrk="0" hangingPunct="1">
              <a:spcBef>
                <a:spcPts val="250"/>
              </a:spcBef>
              <a:buClr>
                <a:schemeClr val="accent2">
                  <a:tint val="85000"/>
                  <a:satMod val="285000"/>
                </a:schemeClr>
              </a:buClr>
              <a:buSzPct val="100000"/>
              <a:buFont typeface="Wingdings 2"/>
              <a:buNone/>
              <a:defRPr kumimoji="0" sz="2200" kern="1200">
                <a:solidFill>
                  <a:schemeClr val="tx1"/>
                </a:solidFill>
                <a:latin typeface="+mn-lt"/>
                <a:ea typeface="+mn-ea"/>
                <a:cs typeface="+mn-cs"/>
              </a:defRPr>
            </a:lvl3pPr>
            <a:lvl4pPr marL="1371600" indent="0" algn="ctr" rtl="0" eaLnBrk="1" latinLnBrk="0" hangingPunct="1">
              <a:spcBef>
                <a:spcPts val="230"/>
              </a:spcBef>
              <a:buClr>
                <a:schemeClr val="accent2">
                  <a:tint val="85000"/>
                  <a:satMod val="285000"/>
                </a:schemeClr>
              </a:buClr>
              <a:buSzPct val="112000"/>
              <a:buFont typeface="Verdana"/>
              <a:buNone/>
              <a:defRPr kumimoji="0" sz="1900" kern="1200">
                <a:solidFill>
                  <a:schemeClr val="tx1"/>
                </a:solidFill>
                <a:latin typeface="+mn-lt"/>
                <a:ea typeface="+mn-ea"/>
                <a:cs typeface="+mn-cs"/>
              </a:defRPr>
            </a:lvl4pPr>
            <a:lvl5pPr marL="1828800" indent="0" algn="ctr" rtl="0" eaLnBrk="1" latinLnBrk="0" hangingPunct="1">
              <a:spcBef>
                <a:spcPts val="250"/>
              </a:spcBef>
              <a:buClr>
                <a:schemeClr val="accent3">
                  <a:tint val="85000"/>
                  <a:satMod val="275000"/>
                </a:schemeClr>
              </a:buClr>
              <a:buSzPct val="100000"/>
              <a:buFont typeface="Wingdings 2"/>
              <a:buNone/>
              <a:defRPr kumimoji="0" sz="1800" kern="1200">
                <a:solidFill>
                  <a:schemeClr val="tx1"/>
                </a:solidFill>
                <a:latin typeface="+mn-lt"/>
                <a:ea typeface="+mn-ea"/>
                <a:cs typeface="+mn-cs"/>
              </a:defRPr>
            </a:lvl5pPr>
            <a:lvl6pPr marL="2286000" indent="0" algn="ctr" rtl="0" eaLnBrk="1" latinLnBrk="0" hangingPunct="1">
              <a:spcBef>
                <a:spcPts val="250"/>
              </a:spcBef>
              <a:buClr>
                <a:schemeClr val="accent3">
                  <a:tint val="85000"/>
                  <a:satMod val="275000"/>
                </a:schemeClr>
              </a:buClr>
              <a:buSzPct val="100000"/>
              <a:buFont typeface="Verdana"/>
              <a:buNone/>
              <a:defRPr kumimoji="0" sz="1700" kern="1200" baseline="0">
                <a:solidFill>
                  <a:schemeClr val="tx1"/>
                </a:solidFill>
                <a:latin typeface="+mn-lt"/>
                <a:ea typeface="+mn-ea"/>
                <a:cs typeface="+mn-cs"/>
              </a:defRPr>
            </a:lvl6pPr>
            <a:lvl7pPr marL="2743200" indent="0" algn="ctr" rtl="0" eaLnBrk="1" latinLnBrk="0" hangingPunct="1">
              <a:spcBef>
                <a:spcPts val="255"/>
              </a:spcBef>
              <a:buClr>
                <a:schemeClr val="accent3">
                  <a:tint val="85000"/>
                  <a:satMod val="275000"/>
                </a:schemeClr>
              </a:buClr>
              <a:buSzPct val="100000"/>
              <a:buFont typeface="Wingdings 2"/>
              <a:buNone/>
              <a:defRPr kumimoji="0" sz="1500" kern="1200">
                <a:solidFill>
                  <a:schemeClr val="tx1"/>
                </a:solidFill>
                <a:latin typeface="+mn-lt"/>
                <a:ea typeface="+mn-ea"/>
                <a:cs typeface="+mn-cs"/>
              </a:defRPr>
            </a:lvl7pPr>
            <a:lvl8pPr marL="3200400" indent="0" algn="ctr" rtl="0" eaLnBrk="1" latinLnBrk="0" hangingPunct="1">
              <a:spcBef>
                <a:spcPts val="257"/>
              </a:spcBef>
              <a:buClr>
                <a:schemeClr val="accent3">
                  <a:tint val="85000"/>
                  <a:satMod val="275000"/>
                </a:schemeClr>
              </a:buClr>
              <a:buSzPct val="100000"/>
              <a:buFont typeface="Verdana"/>
              <a:buNone/>
              <a:defRPr kumimoji="0" sz="1500" kern="1200" baseline="0">
                <a:solidFill>
                  <a:schemeClr val="tx1"/>
                </a:solidFill>
                <a:latin typeface="+mn-lt"/>
                <a:ea typeface="+mn-ea"/>
                <a:cs typeface="+mn-cs"/>
              </a:defRPr>
            </a:lvl8pPr>
            <a:lvl9pPr marL="3657600" indent="0" algn="ctr" rtl="0" eaLnBrk="1" latinLnBrk="0" hangingPunct="1">
              <a:spcBef>
                <a:spcPts val="255"/>
              </a:spcBef>
              <a:buClr>
                <a:schemeClr val="accent3">
                  <a:tint val="85000"/>
                  <a:satMod val="275000"/>
                </a:schemeClr>
              </a:buClr>
              <a:buSzPct val="100000"/>
              <a:buFont typeface="Wingdings 2"/>
              <a:buNone/>
              <a:defRPr kumimoji="0" sz="1500" kern="1200">
                <a:solidFill>
                  <a:schemeClr val="tx1"/>
                </a:solidFill>
                <a:latin typeface="+mn-lt"/>
                <a:ea typeface="+mn-ea"/>
                <a:cs typeface="+mn-cs"/>
              </a:defRPr>
            </a:lvl9pPr>
            <a:extLst/>
          </a:lstStyle>
          <a:p>
            <a:pPr algn="l"/>
            <a:endParaRPr lang="en-US" sz="2400" b="1" dirty="0" smtClean="0"/>
          </a:p>
        </p:txBody>
      </p:sp>
      <p:sp>
        <p:nvSpPr>
          <p:cNvPr id="4" name="Footer Placeholder 3"/>
          <p:cNvSpPr>
            <a:spLocks noGrp="1"/>
          </p:cNvSpPr>
          <p:nvPr>
            <p:ph type="ftr" sz="quarter" idx="11"/>
          </p:nvPr>
        </p:nvSpPr>
        <p:spPr>
          <a:xfrm>
            <a:off x="304800" y="6248400"/>
            <a:ext cx="8534400" cy="304800"/>
          </a:xfrm>
          <a:solidFill>
            <a:schemeClr val="accent1"/>
          </a:solidFill>
          <a:ln>
            <a:solidFill>
              <a:schemeClr val="accent1"/>
            </a:solidFill>
          </a:ln>
        </p:spPr>
        <p:txBody>
          <a:bodyPr/>
          <a:lstStyle/>
          <a:p>
            <a:r>
              <a:rPr lang="en-US" sz="1600" dirty="0" smtClean="0">
                <a:solidFill>
                  <a:schemeClr val="bg1"/>
                </a:solidFill>
              </a:rPr>
              <a:t>CommCon 2015</a:t>
            </a:r>
            <a:endParaRPr lang="en-US" sz="1600" dirty="0">
              <a:solidFill>
                <a:schemeClr val="bg1"/>
              </a:solidFill>
            </a:endParaRPr>
          </a:p>
        </p:txBody>
      </p:sp>
      <p:pic>
        <p:nvPicPr>
          <p:cNvPr id="9218" name="Picture 2" descr="http://altaireon.com/CommCon/Images/tcp-logo2.gif"/>
          <p:cNvPicPr>
            <a:picLocks noChangeAspect="1" noChangeArrowheads="1"/>
          </p:cNvPicPr>
          <p:nvPr/>
        </p:nvPicPr>
        <p:blipFill>
          <a:blip r:embed="rId3" cstate="print"/>
          <a:srcRect/>
          <a:stretch>
            <a:fillRect/>
          </a:stretch>
        </p:blipFill>
        <p:spPr bwMode="auto">
          <a:xfrm>
            <a:off x="762000" y="762000"/>
            <a:ext cx="4134672" cy="990600"/>
          </a:xfrm>
          <a:prstGeom prst="rect">
            <a:avLst/>
          </a:prstGeom>
          <a:noFill/>
        </p:spPr>
      </p:pic>
      <p:pic>
        <p:nvPicPr>
          <p:cNvPr id="7" name="Picture 2" descr="http://altaireon.com/CommCon/Images/Final_BStone.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43600" y="674461"/>
            <a:ext cx="1761053" cy="114574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9046" y="4953000"/>
            <a:ext cx="8183880" cy="1051560"/>
          </a:xfrm>
        </p:spPr>
        <p:txBody>
          <a:bodyPr/>
          <a:lstStyle/>
          <a:p>
            <a:pPr algn="ctr"/>
            <a:r>
              <a:rPr lang="en-US" dirty="0"/>
              <a:t>Automation</a:t>
            </a:r>
          </a:p>
        </p:txBody>
      </p:sp>
      <p:sp>
        <p:nvSpPr>
          <p:cNvPr id="3" name="Content Placeholder 2"/>
          <p:cNvSpPr>
            <a:spLocks noGrp="1"/>
          </p:cNvSpPr>
          <p:nvPr>
            <p:ph idx="1"/>
          </p:nvPr>
        </p:nvSpPr>
        <p:spPr>
          <a:xfrm>
            <a:off x="502920" y="530352"/>
            <a:ext cx="8183880" cy="4727448"/>
          </a:xfrm>
        </p:spPr>
        <p:txBody>
          <a:bodyPr>
            <a:normAutofit/>
          </a:bodyPr>
          <a:lstStyle/>
          <a:p>
            <a:pPr marL="64008" indent="0">
              <a:buNone/>
            </a:pPr>
            <a:endParaRPr lang="en-US" dirty="0"/>
          </a:p>
          <a:p>
            <a:pPr marL="64008" indent="0">
              <a:buNone/>
            </a:pPr>
            <a:r>
              <a:rPr lang="en-US" dirty="0" smtClean="0"/>
              <a:t>Q: How can you compete and still be profitable?</a:t>
            </a:r>
          </a:p>
          <a:p>
            <a:pPr marL="64008" indent="0">
              <a:buNone/>
            </a:pPr>
            <a:endParaRPr lang="en-US" dirty="0"/>
          </a:p>
          <a:p>
            <a:pPr marL="64008" indent="0">
              <a:buNone/>
            </a:pPr>
            <a:r>
              <a:rPr lang="en-US" dirty="0" smtClean="0"/>
              <a:t>A: You have to be more efficient!</a:t>
            </a:r>
          </a:p>
          <a:p>
            <a:pPr marL="64008" indent="0">
              <a:buNone/>
            </a:pPr>
            <a:endParaRPr lang="en-US" dirty="0"/>
          </a:p>
          <a:p>
            <a:pPr marL="64008" indent="0">
              <a:buNone/>
            </a:pPr>
            <a:r>
              <a:rPr lang="en-US" dirty="0" smtClean="0"/>
              <a:t>How? </a:t>
            </a:r>
          </a:p>
          <a:p>
            <a:pPr marL="64008" indent="0">
              <a:buNone/>
            </a:pPr>
            <a:endParaRPr lang="en-US" dirty="0"/>
          </a:p>
          <a:p>
            <a:pPr marL="64008" indent="0">
              <a:buNone/>
            </a:pPr>
            <a:r>
              <a:rPr lang="en-US" dirty="0" smtClean="0"/>
              <a:t>Use automation to reduce personnel costs.</a:t>
            </a:r>
            <a:endParaRPr lang="en-US" dirty="0"/>
          </a:p>
        </p:txBody>
      </p:sp>
      <p:sp>
        <p:nvSpPr>
          <p:cNvPr id="6" name="Footer Placeholder 3"/>
          <p:cNvSpPr>
            <a:spLocks noGrp="1"/>
          </p:cNvSpPr>
          <p:nvPr>
            <p:ph type="ftr" sz="quarter" idx="11"/>
          </p:nvPr>
        </p:nvSpPr>
        <p:spPr>
          <a:xfrm>
            <a:off x="304800" y="6248400"/>
            <a:ext cx="8534400" cy="304800"/>
          </a:xfrm>
          <a:solidFill>
            <a:schemeClr val="accent1"/>
          </a:solidFill>
          <a:ln>
            <a:solidFill>
              <a:schemeClr val="accent1"/>
            </a:solidFill>
          </a:ln>
        </p:spPr>
        <p:txBody>
          <a:bodyPr/>
          <a:lstStyle/>
          <a:p>
            <a:r>
              <a:rPr lang="en-US" sz="1600" dirty="0" smtClean="0">
                <a:solidFill>
                  <a:schemeClr val="bg1"/>
                </a:solidFill>
              </a:rPr>
              <a:t>CommCon 2015</a:t>
            </a:r>
            <a:endParaRPr lang="en-US" sz="1600" dirty="0">
              <a:solidFill>
                <a:schemeClr val="bg1"/>
              </a:solidFill>
            </a:endParaRPr>
          </a:p>
        </p:txBody>
      </p:sp>
    </p:spTree>
    <p:extLst>
      <p:ext uri="{BB962C8B-B14F-4D97-AF65-F5344CB8AC3E}">
        <p14:creationId xmlns:p14="http://schemas.microsoft.com/office/powerpoint/2010/main" val="2169836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9046" y="4953000"/>
            <a:ext cx="8183880" cy="1051560"/>
          </a:xfrm>
        </p:spPr>
        <p:txBody>
          <a:bodyPr/>
          <a:lstStyle/>
          <a:p>
            <a:pPr algn="ctr"/>
            <a:r>
              <a:rPr lang="en-US" dirty="0" smtClean="0"/>
              <a:t>Automation</a:t>
            </a:r>
            <a:endParaRPr lang="en-US" dirty="0"/>
          </a:p>
        </p:txBody>
      </p:sp>
      <p:sp>
        <p:nvSpPr>
          <p:cNvPr id="3" name="Content Placeholder 2"/>
          <p:cNvSpPr>
            <a:spLocks noGrp="1"/>
          </p:cNvSpPr>
          <p:nvPr>
            <p:ph idx="1"/>
          </p:nvPr>
        </p:nvSpPr>
        <p:spPr>
          <a:xfrm>
            <a:off x="502920" y="530352"/>
            <a:ext cx="8183880" cy="4727448"/>
          </a:xfrm>
        </p:spPr>
        <p:txBody>
          <a:bodyPr>
            <a:normAutofit/>
          </a:bodyPr>
          <a:lstStyle/>
          <a:p>
            <a:pPr marL="64008" indent="0">
              <a:buNone/>
            </a:pPr>
            <a:endParaRPr lang="en-US" dirty="0"/>
          </a:p>
          <a:p>
            <a:pPr marL="64008" indent="0">
              <a:buNone/>
            </a:pPr>
            <a:endParaRPr lang="en-US" dirty="0" smtClean="0"/>
          </a:p>
          <a:p>
            <a:pPr marL="64008" indent="0">
              <a:buNone/>
            </a:pPr>
            <a:r>
              <a:rPr lang="en-US" dirty="0" smtClean="0"/>
              <a:t>Find your chokepoints: boring, repetitive and error-prone tasks.</a:t>
            </a:r>
          </a:p>
          <a:p>
            <a:pPr marL="64008" indent="0">
              <a:buNone/>
            </a:pPr>
            <a:endParaRPr lang="en-US" dirty="0"/>
          </a:p>
          <a:p>
            <a:pPr marL="64008" indent="0">
              <a:buNone/>
            </a:pPr>
            <a:r>
              <a:rPr lang="en-US" dirty="0" smtClean="0"/>
              <a:t>Find ways to automate them:</a:t>
            </a:r>
          </a:p>
          <a:p>
            <a:pPr marL="521208" indent="-457200">
              <a:buFont typeface="Arial" charset="0"/>
              <a:buChar char="•"/>
            </a:pPr>
            <a:r>
              <a:rPr lang="en-US" dirty="0" smtClean="0"/>
              <a:t>Built-in Stone Edge processes</a:t>
            </a:r>
          </a:p>
          <a:p>
            <a:pPr marL="521208" indent="-457200">
              <a:buFont typeface="Arial" charset="0"/>
              <a:buChar char="•"/>
            </a:pPr>
            <a:r>
              <a:rPr lang="en-US" dirty="0" smtClean="0"/>
              <a:t>3</a:t>
            </a:r>
            <a:r>
              <a:rPr lang="en-US" baseline="30000" dirty="0" smtClean="0"/>
              <a:t>rd</a:t>
            </a:r>
            <a:r>
              <a:rPr lang="en-US" dirty="0" smtClean="0"/>
              <a:t> party offerings</a:t>
            </a:r>
          </a:p>
          <a:p>
            <a:pPr marL="521208" indent="-457200">
              <a:buFont typeface="Arial" charset="0"/>
              <a:buChar char="•"/>
            </a:pPr>
            <a:r>
              <a:rPr lang="en-US" dirty="0" smtClean="0"/>
              <a:t>Custom code</a:t>
            </a:r>
          </a:p>
        </p:txBody>
      </p:sp>
      <p:sp>
        <p:nvSpPr>
          <p:cNvPr id="6" name="Footer Placeholder 3"/>
          <p:cNvSpPr>
            <a:spLocks noGrp="1"/>
          </p:cNvSpPr>
          <p:nvPr>
            <p:ph type="ftr" sz="quarter" idx="11"/>
          </p:nvPr>
        </p:nvSpPr>
        <p:spPr>
          <a:xfrm>
            <a:off x="304800" y="6248400"/>
            <a:ext cx="8534400" cy="304800"/>
          </a:xfrm>
          <a:solidFill>
            <a:schemeClr val="accent1"/>
          </a:solidFill>
          <a:ln>
            <a:solidFill>
              <a:schemeClr val="accent1"/>
            </a:solidFill>
          </a:ln>
        </p:spPr>
        <p:txBody>
          <a:bodyPr/>
          <a:lstStyle/>
          <a:p>
            <a:r>
              <a:rPr lang="en-US" sz="1600" dirty="0" smtClean="0">
                <a:solidFill>
                  <a:schemeClr val="bg1"/>
                </a:solidFill>
              </a:rPr>
              <a:t>CommCon 2015</a:t>
            </a:r>
            <a:endParaRPr lang="en-US" sz="1600" dirty="0">
              <a:solidFill>
                <a:schemeClr val="bg1"/>
              </a:solidFill>
            </a:endParaRPr>
          </a:p>
        </p:txBody>
      </p:sp>
    </p:spTree>
    <p:extLst>
      <p:ext uri="{BB962C8B-B14F-4D97-AF65-F5344CB8AC3E}">
        <p14:creationId xmlns:p14="http://schemas.microsoft.com/office/powerpoint/2010/main" val="2433496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9046" y="4953000"/>
            <a:ext cx="8183880" cy="1051560"/>
          </a:xfrm>
        </p:spPr>
        <p:txBody>
          <a:bodyPr/>
          <a:lstStyle/>
          <a:p>
            <a:r>
              <a:rPr lang="en-US" dirty="0"/>
              <a:t>Today’s Agenda</a:t>
            </a:r>
          </a:p>
        </p:txBody>
      </p:sp>
      <p:sp>
        <p:nvSpPr>
          <p:cNvPr id="3" name="Content Placeholder 2"/>
          <p:cNvSpPr>
            <a:spLocks noGrp="1"/>
          </p:cNvSpPr>
          <p:nvPr>
            <p:ph idx="1"/>
          </p:nvPr>
        </p:nvSpPr>
        <p:spPr>
          <a:xfrm>
            <a:off x="502920" y="530352"/>
            <a:ext cx="8183880" cy="4727448"/>
          </a:xfrm>
        </p:spPr>
        <p:txBody>
          <a:bodyPr>
            <a:normAutofit/>
          </a:bodyPr>
          <a:lstStyle/>
          <a:p>
            <a:pPr marL="457200" indent="-457200">
              <a:lnSpc>
                <a:spcPct val="80000"/>
              </a:lnSpc>
              <a:spcBef>
                <a:spcPts val="2016"/>
              </a:spcBef>
              <a:buFont typeface="Wingdings" pitchFamily="2" charset="2"/>
              <a:buChar char="ü"/>
            </a:pPr>
            <a:endParaRPr lang="en-US" b="1" dirty="0" smtClean="0">
              <a:ea typeface="ヒラギノ角ゴ ProN W3" charset="0"/>
              <a:cs typeface="Arial"/>
              <a:sym typeface="Helvetica Neue"/>
            </a:endParaRPr>
          </a:p>
          <a:p>
            <a:pPr marL="457200" indent="-457200">
              <a:lnSpc>
                <a:spcPct val="80000"/>
              </a:lnSpc>
              <a:spcBef>
                <a:spcPts val="2016"/>
              </a:spcBef>
              <a:buFont typeface="Wingdings" pitchFamily="2" charset="2"/>
              <a:buChar char="ü"/>
            </a:pPr>
            <a:r>
              <a:rPr lang="en-US" b="1" dirty="0" smtClean="0">
                <a:ea typeface="ヒラギノ角ゴ ProN W3" charset="0"/>
                <a:cs typeface="Arial"/>
                <a:sym typeface="Helvetica Neue"/>
              </a:rPr>
              <a:t>Why Automate?</a:t>
            </a:r>
            <a:endParaRPr lang="en-US" b="1" dirty="0">
              <a:ea typeface="ヒラギノ角ゴ ProN W3" charset="0"/>
              <a:cs typeface="Arial"/>
              <a:sym typeface="Helvetica Neue"/>
            </a:endParaRPr>
          </a:p>
          <a:p>
            <a:pPr marL="457200" indent="-457200">
              <a:lnSpc>
                <a:spcPct val="80000"/>
              </a:lnSpc>
              <a:spcBef>
                <a:spcPts val="2016"/>
              </a:spcBef>
              <a:buFont typeface="Wingdings" pitchFamily="2" charset="2"/>
              <a:buChar char="ü"/>
            </a:pPr>
            <a:r>
              <a:rPr lang="en-US" b="1" dirty="0" smtClean="0">
                <a:ea typeface="ヒラギノ角ゴ ProN W3" charset="0"/>
                <a:cs typeface="Arial"/>
                <a:sym typeface="Helvetica Neue"/>
              </a:rPr>
              <a:t>Barriers to Automation</a:t>
            </a:r>
            <a:endParaRPr lang="en-US" b="1" dirty="0">
              <a:ea typeface="ヒラギノ角ゴ ProN W3" charset="0"/>
              <a:cs typeface="Arial"/>
              <a:sym typeface="Helvetica Neue"/>
            </a:endParaRPr>
          </a:p>
          <a:p>
            <a:pPr marL="457200" indent="-457200">
              <a:lnSpc>
                <a:spcPct val="80000"/>
              </a:lnSpc>
              <a:spcBef>
                <a:spcPts val="2016"/>
              </a:spcBef>
              <a:buFont typeface="Wingdings" pitchFamily="2" charset="2"/>
              <a:buChar char="ü"/>
            </a:pPr>
            <a:r>
              <a:rPr lang="en-US" b="1" dirty="0" smtClean="0">
                <a:ea typeface="ヒラギノ角ゴ ProN W3" charset="0"/>
                <a:cs typeface="Arial"/>
                <a:sym typeface="Helvetica Neue"/>
              </a:rPr>
              <a:t>Automation Examples</a:t>
            </a:r>
            <a:endParaRPr lang="en-US" b="1" dirty="0">
              <a:ea typeface="ヒラギノ角ゴ ProN W3" charset="0"/>
              <a:cs typeface="Arial"/>
              <a:sym typeface="Helvetica Neue"/>
            </a:endParaRPr>
          </a:p>
          <a:p>
            <a:pPr marL="457200" indent="-457200">
              <a:lnSpc>
                <a:spcPct val="80000"/>
              </a:lnSpc>
              <a:spcBef>
                <a:spcPts val="2016"/>
              </a:spcBef>
              <a:buFont typeface="Wingdings" pitchFamily="2" charset="2"/>
              <a:buChar char="ü"/>
            </a:pPr>
            <a:r>
              <a:rPr lang="en-US" b="1" dirty="0" smtClean="0">
                <a:ea typeface="ヒラギノ角ゴ ProN W3" charset="0"/>
                <a:cs typeface="Arial"/>
                <a:sym typeface="Helvetica Neue"/>
              </a:rPr>
              <a:t>Do You Have Examples of  Your Own?</a:t>
            </a:r>
          </a:p>
          <a:p>
            <a:pPr marL="457200" indent="-457200">
              <a:lnSpc>
                <a:spcPct val="80000"/>
              </a:lnSpc>
              <a:spcBef>
                <a:spcPts val="2016"/>
              </a:spcBef>
              <a:buFont typeface="Wingdings" pitchFamily="2" charset="2"/>
              <a:buChar char="ü"/>
            </a:pPr>
            <a:r>
              <a:rPr lang="en-US" b="1" dirty="0" smtClean="0">
                <a:ea typeface="ヒラギノ角ゴ ProN W3" charset="0"/>
                <a:cs typeface="Arial"/>
                <a:sym typeface="Helvetica Neue"/>
              </a:rPr>
              <a:t>Questions</a:t>
            </a:r>
            <a:endParaRPr lang="en-US" b="1" dirty="0">
              <a:ea typeface="ヒラギノ角ゴ ProN W3" charset="0"/>
              <a:cs typeface="Arial"/>
              <a:sym typeface="Helvetica Neue"/>
            </a:endParaRPr>
          </a:p>
          <a:p>
            <a:pPr marL="64008" indent="0">
              <a:buNone/>
            </a:pPr>
            <a:endParaRPr lang="en-US" dirty="0"/>
          </a:p>
        </p:txBody>
      </p:sp>
      <p:sp>
        <p:nvSpPr>
          <p:cNvPr id="6" name="Footer Placeholder 3"/>
          <p:cNvSpPr>
            <a:spLocks noGrp="1"/>
          </p:cNvSpPr>
          <p:nvPr>
            <p:ph type="ftr" sz="quarter" idx="11"/>
          </p:nvPr>
        </p:nvSpPr>
        <p:spPr>
          <a:xfrm>
            <a:off x="304800" y="6248400"/>
            <a:ext cx="8534400" cy="304800"/>
          </a:xfrm>
          <a:solidFill>
            <a:schemeClr val="accent1"/>
          </a:solidFill>
          <a:ln>
            <a:solidFill>
              <a:schemeClr val="accent1"/>
            </a:solidFill>
          </a:ln>
        </p:spPr>
        <p:txBody>
          <a:bodyPr/>
          <a:lstStyle/>
          <a:p>
            <a:r>
              <a:rPr lang="en-US" sz="1600" dirty="0" smtClean="0">
                <a:solidFill>
                  <a:schemeClr val="bg1"/>
                </a:solidFill>
              </a:rPr>
              <a:t>CommCon 2015</a:t>
            </a:r>
            <a:endParaRPr lang="en-US" sz="1600" dirty="0">
              <a:solidFill>
                <a:schemeClr val="bg1"/>
              </a:solidFill>
            </a:endParaRPr>
          </a:p>
        </p:txBody>
      </p:sp>
    </p:spTree>
    <p:extLst>
      <p:ext uri="{BB962C8B-B14F-4D97-AF65-F5344CB8AC3E}">
        <p14:creationId xmlns:p14="http://schemas.microsoft.com/office/powerpoint/2010/main" val="120037609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Automate?</a:t>
            </a:r>
            <a:endParaRPr lang="en-US" dirty="0"/>
          </a:p>
        </p:txBody>
      </p:sp>
      <p:sp>
        <p:nvSpPr>
          <p:cNvPr id="3" name="Content Placeholder 2"/>
          <p:cNvSpPr>
            <a:spLocks noGrp="1"/>
          </p:cNvSpPr>
          <p:nvPr>
            <p:ph idx="1"/>
          </p:nvPr>
        </p:nvSpPr>
        <p:spPr>
          <a:xfrm>
            <a:off x="502920" y="530352"/>
            <a:ext cx="8183880" cy="4879848"/>
          </a:xfrm>
        </p:spPr>
        <p:txBody>
          <a:bodyPr>
            <a:normAutofit/>
          </a:bodyPr>
          <a:lstStyle/>
          <a:p>
            <a:endParaRPr lang="en-US" dirty="0" smtClean="0"/>
          </a:p>
          <a:p>
            <a:r>
              <a:rPr lang="en-US" dirty="0" smtClean="0"/>
              <a:t>Do things faster and cheaper</a:t>
            </a:r>
          </a:p>
          <a:p>
            <a:r>
              <a:rPr lang="en-US" dirty="0" smtClean="0"/>
              <a:t>Achieve predictable results in your business</a:t>
            </a:r>
          </a:p>
          <a:p>
            <a:r>
              <a:rPr lang="en-US" dirty="0" smtClean="0"/>
              <a:t>Reduce reliance on people for these tasks</a:t>
            </a:r>
          </a:p>
          <a:p>
            <a:r>
              <a:rPr lang="en-US" dirty="0" smtClean="0"/>
              <a:t>Reduce errors due to manual operations</a:t>
            </a:r>
          </a:p>
          <a:p>
            <a:r>
              <a:rPr lang="en-US" dirty="0" smtClean="0"/>
              <a:t>Re-purpose employees to higher value activities</a:t>
            </a:r>
          </a:p>
          <a:p>
            <a:r>
              <a:rPr lang="en-US" dirty="0" smtClean="0"/>
              <a:t>Improve employee job satisfaction</a:t>
            </a:r>
          </a:p>
          <a:p>
            <a:r>
              <a:rPr lang="en-US" dirty="0" smtClean="0"/>
              <a:t>Improve customer satisfaction, grow sales</a:t>
            </a:r>
          </a:p>
          <a:p>
            <a:endParaRPr lang="en-US" dirty="0"/>
          </a:p>
        </p:txBody>
      </p:sp>
      <p:sp>
        <p:nvSpPr>
          <p:cNvPr id="5" name="Footer Placeholder 3"/>
          <p:cNvSpPr>
            <a:spLocks noGrp="1"/>
          </p:cNvSpPr>
          <p:nvPr>
            <p:ph type="ftr" sz="quarter" idx="11"/>
          </p:nvPr>
        </p:nvSpPr>
        <p:spPr>
          <a:xfrm>
            <a:off x="304800" y="6248400"/>
            <a:ext cx="8534400" cy="304800"/>
          </a:xfrm>
          <a:solidFill>
            <a:schemeClr val="accent1"/>
          </a:solidFill>
          <a:ln>
            <a:solidFill>
              <a:schemeClr val="accent1"/>
            </a:solidFill>
          </a:ln>
        </p:spPr>
        <p:txBody>
          <a:bodyPr/>
          <a:lstStyle/>
          <a:p>
            <a:r>
              <a:rPr lang="en-US" sz="1600" dirty="0" smtClean="0">
                <a:solidFill>
                  <a:schemeClr val="bg1"/>
                </a:solidFill>
              </a:rPr>
              <a:t>CommCon 2015</a:t>
            </a:r>
            <a:endParaRPr lang="en-US" sz="1600" dirty="0">
              <a:solidFill>
                <a:schemeClr val="bg1"/>
              </a:solidFill>
            </a:endParaRPr>
          </a:p>
        </p:txBody>
      </p:sp>
    </p:spTree>
    <p:extLst>
      <p:ext uri="{BB962C8B-B14F-4D97-AF65-F5344CB8AC3E}">
        <p14:creationId xmlns:p14="http://schemas.microsoft.com/office/powerpoint/2010/main" val="31142644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Barriers to Automation</a:t>
            </a:r>
            <a:endParaRPr lang="en-US" dirty="0"/>
          </a:p>
        </p:txBody>
      </p:sp>
      <p:sp>
        <p:nvSpPr>
          <p:cNvPr id="3" name="Content Placeholder 2"/>
          <p:cNvSpPr>
            <a:spLocks noGrp="1"/>
          </p:cNvSpPr>
          <p:nvPr>
            <p:ph idx="1"/>
          </p:nvPr>
        </p:nvSpPr>
        <p:spPr>
          <a:xfrm>
            <a:off x="502920" y="530352"/>
            <a:ext cx="8183880" cy="4879848"/>
          </a:xfrm>
        </p:spPr>
        <p:txBody>
          <a:bodyPr>
            <a:normAutofit lnSpcReduction="10000"/>
          </a:bodyPr>
          <a:lstStyle/>
          <a:p>
            <a:endParaRPr lang="en-US" dirty="0" smtClean="0"/>
          </a:p>
          <a:p>
            <a:r>
              <a:rPr lang="en-US" dirty="0" smtClean="0"/>
              <a:t>Fear (Unknown / or gone horribly wrong in the past)</a:t>
            </a:r>
          </a:p>
          <a:p>
            <a:r>
              <a:rPr lang="en-US" dirty="0" smtClean="0"/>
              <a:t>Recklessness</a:t>
            </a:r>
          </a:p>
          <a:p>
            <a:r>
              <a:rPr lang="en-US" dirty="0" smtClean="0"/>
              <a:t>Too comfortable with manual operations</a:t>
            </a:r>
          </a:p>
          <a:p>
            <a:r>
              <a:rPr lang="en-US" dirty="0" smtClean="0"/>
              <a:t>Assume it can’t be done or cost prohibitive.</a:t>
            </a:r>
          </a:p>
          <a:p>
            <a:r>
              <a:rPr lang="en-US" dirty="0" smtClean="0"/>
              <a:t>Fuzzy processes</a:t>
            </a:r>
          </a:p>
          <a:p>
            <a:r>
              <a:rPr lang="en-US" dirty="0" smtClean="0"/>
              <a:t>Overly complicated processes</a:t>
            </a:r>
          </a:p>
          <a:p>
            <a:r>
              <a:rPr lang="en-US" dirty="0" smtClean="0"/>
              <a:t>Data accessibility issues</a:t>
            </a:r>
          </a:p>
          <a:p>
            <a:r>
              <a:rPr lang="en-US" dirty="0" smtClean="0"/>
              <a:t>Lack of vision</a:t>
            </a:r>
          </a:p>
          <a:p>
            <a:pPr marL="0" indent="0">
              <a:buNone/>
            </a:pPr>
            <a:endParaRPr lang="en-US" dirty="0" smtClean="0"/>
          </a:p>
          <a:p>
            <a:endParaRPr lang="en-US" dirty="0"/>
          </a:p>
        </p:txBody>
      </p:sp>
      <p:sp>
        <p:nvSpPr>
          <p:cNvPr id="5" name="Footer Placeholder 3"/>
          <p:cNvSpPr>
            <a:spLocks noGrp="1"/>
          </p:cNvSpPr>
          <p:nvPr>
            <p:ph type="ftr" sz="quarter" idx="11"/>
          </p:nvPr>
        </p:nvSpPr>
        <p:spPr>
          <a:xfrm>
            <a:off x="304800" y="6248400"/>
            <a:ext cx="8534400" cy="304800"/>
          </a:xfrm>
          <a:solidFill>
            <a:schemeClr val="accent1"/>
          </a:solidFill>
          <a:ln>
            <a:solidFill>
              <a:schemeClr val="accent1"/>
            </a:solidFill>
          </a:ln>
        </p:spPr>
        <p:txBody>
          <a:bodyPr/>
          <a:lstStyle/>
          <a:p>
            <a:r>
              <a:rPr lang="en-US" sz="1600" dirty="0" smtClean="0">
                <a:solidFill>
                  <a:schemeClr val="bg1"/>
                </a:solidFill>
              </a:rPr>
              <a:t>CommCon 2015</a:t>
            </a:r>
            <a:endParaRPr lang="en-US" sz="1600" dirty="0">
              <a:solidFill>
                <a:schemeClr val="bg1"/>
              </a:solidFill>
            </a:endParaRPr>
          </a:p>
        </p:txBody>
      </p:sp>
    </p:spTree>
    <p:extLst>
      <p:ext uri="{BB962C8B-B14F-4D97-AF65-F5344CB8AC3E}">
        <p14:creationId xmlns:p14="http://schemas.microsoft.com/office/powerpoint/2010/main" val="194469152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Built in Automation</a:t>
            </a:r>
            <a:endParaRPr lang="en-US" dirty="0"/>
          </a:p>
        </p:txBody>
      </p:sp>
      <p:sp>
        <p:nvSpPr>
          <p:cNvPr id="3" name="Content Placeholder 2"/>
          <p:cNvSpPr>
            <a:spLocks noGrp="1"/>
          </p:cNvSpPr>
          <p:nvPr>
            <p:ph idx="1"/>
          </p:nvPr>
        </p:nvSpPr>
        <p:spPr>
          <a:xfrm>
            <a:off x="502920" y="530352"/>
            <a:ext cx="8183880" cy="4879848"/>
          </a:xfrm>
        </p:spPr>
        <p:txBody>
          <a:bodyPr>
            <a:normAutofit fontScale="77500" lnSpcReduction="20000"/>
          </a:bodyPr>
          <a:lstStyle/>
          <a:p>
            <a:pPr>
              <a:buNone/>
            </a:pPr>
            <a:endParaRPr lang="en-US" b="1" dirty="0" smtClean="0"/>
          </a:p>
          <a:p>
            <a:pPr>
              <a:buNone/>
            </a:pPr>
            <a:r>
              <a:rPr lang="en-US" b="1" dirty="0" smtClean="0"/>
              <a:t>Problem</a:t>
            </a:r>
          </a:p>
          <a:p>
            <a:r>
              <a:rPr lang="en-US" dirty="0" smtClean="0"/>
              <a:t>Manual processes always used, but Order Manager has free built in automation</a:t>
            </a:r>
          </a:p>
          <a:p>
            <a:pPr lvl="1"/>
            <a:endParaRPr lang="en-US" dirty="0" smtClean="0"/>
          </a:p>
          <a:p>
            <a:pPr>
              <a:buNone/>
            </a:pPr>
            <a:r>
              <a:rPr lang="en-US" b="1" dirty="0" smtClean="0"/>
              <a:t>Solution</a:t>
            </a:r>
          </a:p>
          <a:p>
            <a:r>
              <a:rPr lang="en-US" dirty="0" smtClean="0"/>
              <a:t>Approval rules to automatically approve imported orders that can be fulfilled immediately.</a:t>
            </a:r>
          </a:p>
          <a:p>
            <a:r>
              <a:rPr lang="en-US" dirty="0" smtClean="0"/>
              <a:t>Auto drop shipping at order import</a:t>
            </a:r>
          </a:p>
          <a:p>
            <a:r>
              <a:rPr lang="en-US" dirty="0" smtClean="0"/>
              <a:t>Multi Order View to batch process orders</a:t>
            </a:r>
          </a:p>
          <a:p>
            <a:r>
              <a:rPr lang="en-US" dirty="0" smtClean="0"/>
              <a:t>Batch fill backorders.</a:t>
            </a:r>
          </a:p>
          <a:p>
            <a:r>
              <a:rPr lang="en-US" dirty="0" smtClean="0"/>
              <a:t>Automated PO Creation</a:t>
            </a:r>
          </a:p>
          <a:p>
            <a:r>
              <a:rPr lang="en-US" dirty="0" smtClean="0"/>
              <a:t>Batch label printing for approved orders.</a:t>
            </a:r>
          </a:p>
          <a:p>
            <a:r>
              <a:rPr lang="en-US" dirty="0" smtClean="0"/>
              <a:t>Integrated packing slips to eliminate collation of packing slips/labels</a:t>
            </a:r>
          </a:p>
          <a:p>
            <a:endParaRPr lang="en-US" dirty="0"/>
          </a:p>
        </p:txBody>
      </p:sp>
      <p:sp>
        <p:nvSpPr>
          <p:cNvPr id="5" name="Footer Placeholder 3"/>
          <p:cNvSpPr>
            <a:spLocks noGrp="1"/>
          </p:cNvSpPr>
          <p:nvPr>
            <p:ph type="ftr" sz="quarter" idx="11"/>
          </p:nvPr>
        </p:nvSpPr>
        <p:spPr>
          <a:xfrm>
            <a:off x="304800" y="6248400"/>
            <a:ext cx="8534400" cy="304800"/>
          </a:xfrm>
          <a:solidFill>
            <a:schemeClr val="accent1"/>
          </a:solidFill>
          <a:ln>
            <a:solidFill>
              <a:schemeClr val="accent1"/>
            </a:solidFill>
          </a:ln>
        </p:spPr>
        <p:txBody>
          <a:bodyPr/>
          <a:lstStyle/>
          <a:p>
            <a:r>
              <a:rPr lang="en-US" sz="1600" dirty="0" smtClean="0">
                <a:solidFill>
                  <a:schemeClr val="bg1"/>
                </a:solidFill>
              </a:rPr>
              <a:t>CommCon 2015</a:t>
            </a:r>
            <a:endParaRPr lang="en-US" sz="1600" dirty="0">
              <a:solidFill>
                <a:schemeClr val="bg1"/>
              </a:solidFill>
            </a:endParaRPr>
          </a:p>
        </p:txBody>
      </p:sp>
    </p:spTree>
    <p:extLst>
      <p:ext uri="{BB962C8B-B14F-4D97-AF65-F5344CB8AC3E}">
        <p14:creationId xmlns:p14="http://schemas.microsoft.com/office/powerpoint/2010/main" val="286471929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Auto Importer</a:t>
            </a:r>
            <a:endParaRPr lang="en-US" dirty="0"/>
          </a:p>
        </p:txBody>
      </p:sp>
      <p:sp>
        <p:nvSpPr>
          <p:cNvPr id="3" name="Content Placeholder 2"/>
          <p:cNvSpPr>
            <a:spLocks noGrp="1"/>
          </p:cNvSpPr>
          <p:nvPr>
            <p:ph idx="1"/>
          </p:nvPr>
        </p:nvSpPr>
        <p:spPr>
          <a:xfrm>
            <a:off x="502920" y="530352"/>
            <a:ext cx="8183880" cy="4879848"/>
          </a:xfrm>
        </p:spPr>
        <p:txBody>
          <a:bodyPr>
            <a:normAutofit fontScale="77500" lnSpcReduction="20000"/>
          </a:bodyPr>
          <a:lstStyle/>
          <a:p>
            <a:pPr>
              <a:buNone/>
            </a:pPr>
            <a:endParaRPr lang="en-US" b="1" dirty="0" smtClean="0"/>
          </a:p>
          <a:p>
            <a:pPr>
              <a:buNone/>
            </a:pPr>
            <a:r>
              <a:rPr lang="en-US" b="1" dirty="0" smtClean="0"/>
              <a:t>Problem</a:t>
            </a:r>
          </a:p>
          <a:p>
            <a:r>
              <a:rPr lang="en-US" dirty="0" smtClean="0"/>
              <a:t>Current SEOM is lacking straight forward way to automate some routine activities.</a:t>
            </a:r>
          </a:p>
          <a:p>
            <a:pPr lvl="1"/>
            <a:endParaRPr lang="en-US" dirty="0" smtClean="0"/>
          </a:p>
          <a:p>
            <a:pPr>
              <a:buNone/>
            </a:pPr>
            <a:r>
              <a:rPr lang="en-US" b="1" dirty="0" smtClean="0"/>
              <a:t>Solution</a:t>
            </a:r>
          </a:p>
          <a:p>
            <a:r>
              <a:rPr lang="en-US" dirty="0" smtClean="0"/>
              <a:t>Auto Importer can automate the following:</a:t>
            </a:r>
          </a:p>
          <a:p>
            <a:r>
              <a:rPr lang="en-US" dirty="0" smtClean="0"/>
              <a:t>  Order import</a:t>
            </a:r>
          </a:p>
          <a:p>
            <a:r>
              <a:rPr lang="en-US" dirty="0" smtClean="0"/>
              <a:t>  Process tracking numbers</a:t>
            </a:r>
          </a:p>
          <a:p>
            <a:r>
              <a:rPr lang="en-US" dirty="0" smtClean="0"/>
              <a:t>  Batch printing</a:t>
            </a:r>
          </a:p>
          <a:p>
            <a:r>
              <a:rPr lang="en-US" dirty="0" smtClean="0"/>
              <a:t>  Batch send quantity on hand</a:t>
            </a:r>
          </a:p>
          <a:p>
            <a:r>
              <a:rPr lang="en-US" dirty="0" smtClean="0"/>
              <a:t>  Product importing</a:t>
            </a:r>
          </a:p>
          <a:p>
            <a:r>
              <a:rPr lang="en-US" dirty="0" smtClean="0"/>
              <a:t>  Drop ship tracking number processing </a:t>
            </a:r>
          </a:p>
          <a:p>
            <a:r>
              <a:rPr lang="en-US" dirty="0" smtClean="0"/>
              <a:t>  Backorder filling</a:t>
            </a:r>
          </a:p>
          <a:p>
            <a:r>
              <a:rPr lang="en-US" dirty="0" smtClean="0"/>
              <a:t>  And more</a:t>
            </a:r>
          </a:p>
          <a:p>
            <a:endParaRPr lang="en-US" dirty="0"/>
          </a:p>
        </p:txBody>
      </p:sp>
      <p:sp>
        <p:nvSpPr>
          <p:cNvPr id="5" name="Footer Placeholder 3"/>
          <p:cNvSpPr>
            <a:spLocks noGrp="1"/>
          </p:cNvSpPr>
          <p:nvPr>
            <p:ph type="ftr" sz="quarter" idx="11"/>
          </p:nvPr>
        </p:nvSpPr>
        <p:spPr>
          <a:xfrm>
            <a:off x="304800" y="6248400"/>
            <a:ext cx="8534400" cy="304800"/>
          </a:xfrm>
          <a:solidFill>
            <a:schemeClr val="accent1"/>
          </a:solidFill>
          <a:ln>
            <a:solidFill>
              <a:schemeClr val="accent1"/>
            </a:solidFill>
          </a:ln>
        </p:spPr>
        <p:txBody>
          <a:bodyPr/>
          <a:lstStyle/>
          <a:p>
            <a:r>
              <a:rPr lang="en-US" sz="1600" dirty="0" smtClean="0">
                <a:solidFill>
                  <a:schemeClr val="bg1"/>
                </a:solidFill>
              </a:rPr>
              <a:t>CommCon 2015</a:t>
            </a:r>
            <a:endParaRPr lang="en-US" sz="1600" dirty="0">
              <a:solidFill>
                <a:schemeClr val="bg1"/>
              </a:solidFill>
            </a:endParaRPr>
          </a:p>
        </p:txBody>
      </p:sp>
    </p:spTree>
    <p:extLst>
      <p:ext uri="{BB962C8B-B14F-4D97-AF65-F5344CB8AC3E}">
        <p14:creationId xmlns:p14="http://schemas.microsoft.com/office/powerpoint/2010/main" val="2656699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Auto Importer Benefits</a:t>
            </a:r>
            <a:endParaRPr lang="en-US" dirty="0"/>
          </a:p>
        </p:txBody>
      </p:sp>
      <p:sp>
        <p:nvSpPr>
          <p:cNvPr id="3" name="Content Placeholder 2"/>
          <p:cNvSpPr>
            <a:spLocks noGrp="1"/>
          </p:cNvSpPr>
          <p:nvPr>
            <p:ph idx="1"/>
          </p:nvPr>
        </p:nvSpPr>
        <p:spPr>
          <a:xfrm>
            <a:off x="502920" y="530352"/>
            <a:ext cx="8183880" cy="4803648"/>
          </a:xfrm>
        </p:spPr>
        <p:txBody>
          <a:bodyPr>
            <a:normAutofit fontScale="77500" lnSpcReduction="20000"/>
          </a:bodyPr>
          <a:lstStyle/>
          <a:p>
            <a:endParaRPr lang="en-US" dirty="0" smtClean="0"/>
          </a:p>
          <a:p>
            <a:r>
              <a:rPr lang="en-US" dirty="0" smtClean="0"/>
              <a:t>Quantity on hand more current on sales channels.</a:t>
            </a:r>
          </a:p>
          <a:p>
            <a:r>
              <a:rPr lang="en-US" dirty="0" smtClean="0"/>
              <a:t>Order changes requested by customer can already be in Stone Edge.</a:t>
            </a:r>
          </a:p>
          <a:p>
            <a:r>
              <a:rPr lang="en-US" dirty="0" smtClean="0"/>
              <a:t>Packing slips ready to process immediately.</a:t>
            </a:r>
          </a:p>
          <a:p>
            <a:r>
              <a:rPr lang="en-US" dirty="0" smtClean="0"/>
              <a:t>Tracking emails get into the hands of the customer sooner.</a:t>
            </a:r>
          </a:p>
          <a:p>
            <a:r>
              <a:rPr lang="en-US" dirty="0" smtClean="0"/>
              <a:t>No need to wait for long imports to finish to start processing orders.</a:t>
            </a:r>
          </a:p>
          <a:p>
            <a:r>
              <a:rPr lang="en-US" dirty="0" smtClean="0"/>
              <a:t>No need to manually import orders at odd hours to prevent massive morning import.</a:t>
            </a:r>
          </a:p>
          <a:p>
            <a:r>
              <a:rPr lang="en-US" dirty="0"/>
              <a:t>Other mundane tasks can be done off hours instead of needing </a:t>
            </a:r>
            <a:r>
              <a:rPr lang="en-US" dirty="0" smtClean="0"/>
              <a:t>to tie up system during day.</a:t>
            </a:r>
          </a:p>
          <a:p>
            <a:r>
              <a:rPr lang="en-US" dirty="0" smtClean="0"/>
              <a:t>Can be customized to maximize its benefit.</a:t>
            </a:r>
            <a:endParaRPr lang="en-US" dirty="0"/>
          </a:p>
        </p:txBody>
      </p:sp>
      <p:sp>
        <p:nvSpPr>
          <p:cNvPr id="5" name="Footer Placeholder 3"/>
          <p:cNvSpPr txBox="1">
            <a:spLocks/>
          </p:cNvSpPr>
          <p:nvPr/>
        </p:nvSpPr>
        <p:spPr>
          <a:xfrm>
            <a:off x="304800" y="6248400"/>
            <a:ext cx="8534400" cy="304800"/>
          </a:xfrm>
          <a:prstGeom prst="rect">
            <a:avLst/>
          </a:prstGeom>
          <a:solidFill>
            <a:schemeClr val="accent1"/>
          </a:solidFill>
          <a:ln>
            <a:solidFill>
              <a:schemeClr val="accent1"/>
            </a:solidFill>
          </a:ln>
        </p:spPr>
        <p:txBody>
          <a:bodyPr vert="horz" anchor="b"/>
          <a:lstStyle>
            <a:defPPr>
              <a:defRPr lang="en-US"/>
            </a:defPPr>
            <a:lvl1pPr marL="0" algn="l" defTabSz="914400" rtl="0" eaLnBrk="1" latinLnBrk="0" hangingPunct="1">
              <a:defRPr kumimoji="0" sz="1000" kern="1200">
                <a:solidFill>
                  <a:schemeClr val="bg2">
                    <a:shade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smtClean="0">
                <a:solidFill>
                  <a:schemeClr val="bg1"/>
                </a:solidFill>
              </a:rPr>
              <a:t>CommCon 2015</a:t>
            </a:r>
            <a:endParaRPr lang="en-US" sz="1600" dirty="0">
              <a:solidFill>
                <a:schemeClr val="bg1"/>
              </a:solidFill>
            </a:endParaRPr>
          </a:p>
        </p:txBody>
      </p:sp>
    </p:spTree>
    <p:extLst>
      <p:ext uri="{BB962C8B-B14F-4D97-AF65-F5344CB8AC3E}">
        <p14:creationId xmlns:p14="http://schemas.microsoft.com/office/powerpoint/2010/main" val="2838545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Drop Ship Tracking Automation</a:t>
            </a:r>
            <a:endParaRPr lang="en-US" dirty="0"/>
          </a:p>
        </p:txBody>
      </p:sp>
      <p:sp>
        <p:nvSpPr>
          <p:cNvPr id="3" name="Content Placeholder 2"/>
          <p:cNvSpPr>
            <a:spLocks noGrp="1"/>
          </p:cNvSpPr>
          <p:nvPr>
            <p:ph idx="1"/>
          </p:nvPr>
        </p:nvSpPr>
        <p:spPr/>
        <p:txBody>
          <a:bodyPr>
            <a:normAutofit fontScale="55000" lnSpcReduction="20000"/>
          </a:bodyPr>
          <a:lstStyle/>
          <a:p>
            <a:pPr>
              <a:buNone/>
            </a:pPr>
            <a:endParaRPr lang="en-US" b="1" dirty="0" smtClean="0"/>
          </a:p>
          <a:p>
            <a:pPr>
              <a:buNone/>
            </a:pPr>
            <a:r>
              <a:rPr lang="en-US" b="1" dirty="0" smtClean="0"/>
              <a:t>Problem</a:t>
            </a:r>
          </a:p>
          <a:p>
            <a:r>
              <a:rPr lang="en-US" dirty="0" smtClean="0"/>
              <a:t>No easy way to get drop ship tracking numbers into Stone Edge</a:t>
            </a:r>
          </a:p>
          <a:p>
            <a:r>
              <a:rPr lang="en-US" dirty="0" smtClean="0"/>
              <a:t>Customers don’t get their tracking numbers in a timely matter (if at all)</a:t>
            </a:r>
          </a:p>
          <a:p>
            <a:r>
              <a:rPr lang="en-US" dirty="0" smtClean="0"/>
              <a:t>Drop ship purchase orders in Stone Edge stay open and are never marked as shipped.</a:t>
            </a:r>
          </a:p>
          <a:p>
            <a:pPr lvl="1"/>
            <a:endParaRPr lang="en-US" dirty="0" smtClean="0"/>
          </a:p>
          <a:p>
            <a:pPr>
              <a:buNone/>
            </a:pPr>
            <a:r>
              <a:rPr lang="en-US" b="1" dirty="0" smtClean="0"/>
              <a:t>Solution</a:t>
            </a:r>
          </a:p>
          <a:p>
            <a:r>
              <a:rPr lang="en-US" dirty="0" smtClean="0"/>
              <a:t>Imports drop ship tracking numbers into Stone Edge directly from supplier tracking emails.</a:t>
            </a:r>
          </a:p>
          <a:p>
            <a:pPr lvl="1"/>
            <a:r>
              <a:rPr lang="en-US" dirty="0" smtClean="0"/>
              <a:t>Tracking numbers imported</a:t>
            </a:r>
          </a:p>
          <a:p>
            <a:pPr lvl="1"/>
            <a:r>
              <a:rPr lang="en-US" dirty="0" smtClean="0"/>
              <a:t>Purchase orders are closed</a:t>
            </a:r>
          </a:p>
          <a:p>
            <a:pPr lvl="1"/>
            <a:r>
              <a:rPr lang="en-US" dirty="0" smtClean="0"/>
              <a:t>Order marked as shipped</a:t>
            </a:r>
          </a:p>
          <a:p>
            <a:pPr marL="347472" lvl="1" indent="0">
              <a:buNone/>
            </a:pPr>
            <a:endParaRPr lang="en-US" dirty="0" smtClean="0"/>
          </a:p>
          <a:p>
            <a:r>
              <a:rPr lang="en-US" dirty="0" smtClean="0"/>
              <a:t>For 3</a:t>
            </a:r>
            <a:r>
              <a:rPr lang="en-US" baseline="30000" dirty="0" smtClean="0"/>
              <a:t>rd</a:t>
            </a:r>
            <a:r>
              <a:rPr lang="en-US" dirty="0" smtClean="0"/>
              <a:t> party shipping, import tracking numbers directly from UPS</a:t>
            </a:r>
          </a:p>
          <a:p>
            <a:pPr lvl="1"/>
            <a:r>
              <a:rPr lang="en-US" dirty="0" err="1" smtClean="0"/>
              <a:t>Autoload</a:t>
            </a:r>
            <a:r>
              <a:rPr lang="en-US" dirty="0" smtClean="0"/>
              <a:t> program automatically downloads Quantum view data.</a:t>
            </a:r>
          </a:p>
          <a:p>
            <a:pPr lvl="1"/>
            <a:r>
              <a:rPr lang="en-US" dirty="0" smtClean="0"/>
              <a:t>Automation platform can pick this up and auto process the tracking.</a:t>
            </a:r>
          </a:p>
          <a:p>
            <a:endParaRPr lang="en-US" dirty="0"/>
          </a:p>
        </p:txBody>
      </p:sp>
      <p:sp>
        <p:nvSpPr>
          <p:cNvPr id="5" name="Footer Placeholder 3"/>
          <p:cNvSpPr txBox="1">
            <a:spLocks/>
          </p:cNvSpPr>
          <p:nvPr/>
        </p:nvSpPr>
        <p:spPr>
          <a:xfrm>
            <a:off x="304800" y="6248400"/>
            <a:ext cx="8534400" cy="304800"/>
          </a:xfrm>
          <a:prstGeom prst="rect">
            <a:avLst/>
          </a:prstGeom>
          <a:solidFill>
            <a:schemeClr val="accent1"/>
          </a:solidFill>
          <a:ln>
            <a:solidFill>
              <a:schemeClr val="accent1"/>
            </a:solidFill>
          </a:ln>
        </p:spPr>
        <p:txBody>
          <a:bodyPr vert="horz" anchor="b"/>
          <a:lstStyle>
            <a:defPPr>
              <a:defRPr lang="en-US"/>
            </a:defPPr>
            <a:lvl1pPr marL="0" algn="l" defTabSz="914400" rtl="0" eaLnBrk="1" latinLnBrk="0" hangingPunct="1">
              <a:defRPr kumimoji="0" sz="1000" kern="1200">
                <a:solidFill>
                  <a:schemeClr val="bg2">
                    <a:shade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smtClean="0">
                <a:solidFill>
                  <a:schemeClr val="bg1"/>
                </a:solidFill>
              </a:rPr>
              <a:t>CommCon 2015</a:t>
            </a:r>
            <a:endParaRPr lang="en-US" sz="1600"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3">
                                            <p:txEl>
                                              <p:pRg st="6" end="6"/>
                                            </p:txEl>
                                          </p:spTgt>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3">
                                            <p:txEl>
                                              <p:pRg st="7" end="7"/>
                                            </p:txEl>
                                          </p:spTgt>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3">
                                            <p:txEl>
                                              <p:pRg st="8" end="8"/>
                                            </p:txEl>
                                          </p:spTgt>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3">
                                            <p:txEl>
                                              <p:pRg st="9" end="9"/>
                                            </p:txEl>
                                          </p:spTgt>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3">
                                            <p:txEl>
                                              <p:pRg st="12" end="12"/>
                                            </p:txEl>
                                          </p:spTgt>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3">
                                            <p:txEl>
                                              <p:pRg st="13" end="13"/>
                                            </p:txEl>
                                          </p:spTgt>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Cycle Count Utility</a:t>
            </a:r>
            <a:endParaRPr lang="en-US" dirty="0"/>
          </a:p>
        </p:txBody>
      </p:sp>
      <p:sp>
        <p:nvSpPr>
          <p:cNvPr id="3" name="Content Placeholder 2"/>
          <p:cNvSpPr>
            <a:spLocks noGrp="1"/>
          </p:cNvSpPr>
          <p:nvPr>
            <p:ph idx="1"/>
          </p:nvPr>
        </p:nvSpPr>
        <p:spPr>
          <a:xfrm>
            <a:off x="502920" y="530352"/>
            <a:ext cx="8183880" cy="4803648"/>
          </a:xfrm>
        </p:spPr>
        <p:txBody>
          <a:bodyPr>
            <a:normAutofit fontScale="92500" lnSpcReduction="20000"/>
          </a:bodyPr>
          <a:lstStyle/>
          <a:p>
            <a:pPr>
              <a:buNone/>
            </a:pPr>
            <a:endParaRPr lang="en-US" b="1" dirty="0" smtClean="0"/>
          </a:p>
          <a:p>
            <a:pPr>
              <a:buNone/>
            </a:pPr>
            <a:r>
              <a:rPr lang="en-US" b="1" dirty="0" smtClean="0"/>
              <a:t>Problem</a:t>
            </a:r>
            <a:endParaRPr lang="en-US" b="1" dirty="0"/>
          </a:p>
          <a:p>
            <a:pPr lvl="0"/>
            <a:r>
              <a:rPr lang="en-US" dirty="0" smtClean="0"/>
              <a:t>Stone Edge doesn’t currently have a way to facilitate real time cycle counting.</a:t>
            </a:r>
            <a:endParaRPr lang="en-US" dirty="0"/>
          </a:p>
          <a:p>
            <a:pPr lvl="0">
              <a:buNone/>
            </a:pPr>
            <a:endParaRPr lang="en-US" dirty="0"/>
          </a:p>
          <a:p>
            <a:pPr>
              <a:buNone/>
            </a:pPr>
            <a:r>
              <a:rPr lang="en-US" b="1" dirty="0"/>
              <a:t>Solution</a:t>
            </a:r>
          </a:p>
          <a:p>
            <a:pPr lvl="0"/>
            <a:r>
              <a:rPr lang="en-US" dirty="0" smtClean="0"/>
              <a:t>Real time quantity updates.</a:t>
            </a:r>
          </a:p>
          <a:p>
            <a:pPr lvl="0"/>
            <a:r>
              <a:rPr lang="en-US" dirty="0" smtClean="0"/>
              <a:t>Organizes what gets counted and the timeframe it needs to be counted.</a:t>
            </a:r>
          </a:p>
          <a:p>
            <a:pPr lvl="0"/>
            <a:r>
              <a:rPr lang="en-US" dirty="0" smtClean="0"/>
              <a:t>Use with or without scanner.</a:t>
            </a:r>
          </a:p>
          <a:p>
            <a:pPr lvl="0"/>
            <a:r>
              <a:rPr lang="en-US" dirty="0" smtClean="0"/>
              <a:t>Single or multi-user capable.</a:t>
            </a:r>
          </a:p>
          <a:p>
            <a:pPr lvl="0"/>
            <a:r>
              <a:rPr lang="en-US" dirty="0" smtClean="0"/>
              <a:t>Organizes list to be counted by sales velocity or location.</a:t>
            </a:r>
          </a:p>
          <a:p>
            <a:pPr marL="0" lvl="0" indent="0">
              <a:buNone/>
            </a:pPr>
            <a:endParaRPr lang="en-US" dirty="0" smtClean="0"/>
          </a:p>
          <a:p>
            <a:pPr lvl="0"/>
            <a:endParaRPr lang="en-US" dirty="0"/>
          </a:p>
          <a:p>
            <a:endParaRPr lang="en-US" dirty="0"/>
          </a:p>
        </p:txBody>
      </p:sp>
      <p:sp>
        <p:nvSpPr>
          <p:cNvPr id="5" name="Footer Placeholder 3"/>
          <p:cNvSpPr txBox="1">
            <a:spLocks/>
          </p:cNvSpPr>
          <p:nvPr/>
        </p:nvSpPr>
        <p:spPr>
          <a:xfrm>
            <a:off x="304800" y="6248400"/>
            <a:ext cx="8534400" cy="304800"/>
          </a:xfrm>
          <a:prstGeom prst="rect">
            <a:avLst/>
          </a:prstGeom>
          <a:solidFill>
            <a:schemeClr val="accent1"/>
          </a:solidFill>
          <a:ln>
            <a:solidFill>
              <a:schemeClr val="accent1"/>
            </a:solidFill>
          </a:ln>
        </p:spPr>
        <p:txBody>
          <a:bodyPr vert="horz" anchor="b"/>
          <a:lstStyle>
            <a:defPPr>
              <a:defRPr lang="en-US"/>
            </a:defPPr>
            <a:lvl1pPr marL="0" algn="l" defTabSz="914400" rtl="0" eaLnBrk="1" latinLnBrk="0" hangingPunct="1">
              <a:defRPr kumimoji="0" sz="1000" kern="1200">
                <a:solidFill>
                  <a:schemeClr val="bg2">
                    <a:shade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err="1" smtClean="0">
                <a:solidFill>
                  <a:schemeClr val="bg1"/>
                </a:solidFill>
              </a:rPr>
              <a:t>CommCon</a:t>
            </a:r>
            <a:r>
              <a:rPr lang="en-US" sz="1600" dirty="0" smtClean="0">
                <a:solidFill>
                  <a:schemeClr val="bg1"/>
                </a:solidFill>
              </a:rPr>
              <a:t> 2015</a:t>
            </a:r>
            <a:endParaRPr lang="en-US" sz="1600" dirty="0">
              <a:solidFill>
                <a:schemeClr val="bg1"/>
              </a:solidFill>
            </a:endParaRPr>
          </a:p>
        </p:txBody>
      </p:sp>
    </p:spTree>
    <p:extLst>
      <p:ext uri="{BB962C8B-B14F-4D97-AF65-F5344CB8AC3E}">
        <p14:creationId xmlns:p14="http://schemas.microsoft.com/office/powerpoint/2010/main" val="3657062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Order Fulfillment Automation</a:t>
            </a:r>
            <a:endParaRPr lang="en-US" dirty="0"/>
          </a:p>
        </p:txBody>
      </p:sp>
      <p:sp>
        <p:nvSpPr>
          <p:cNvPr id="3" name="Content Placeholder 2"/>
          <p:cNvSpPr>
            <a:spLocks noGrp="1"/>
          </p:cNvSpPr>
          <p:nvPr>
            <p:ph idx="1"/>
          </p:nvPr>
        </p:nvSpPr>
        <p:spPr>
          <a:xfrm>
            <a:off x="502920" y="530352"/>
            <a:ext cx="8183880" cy="4803648"/>
          </a:xfrm>
        </p:spPr>
        <p:txBody>
          <a:bodyPr>
            <a:normAutofit fontScale="47500" lnSpcReduction="20000"/>
          </a:bodyPr>
          <a:lstStyle/>
          <a:p>
            <a:pPr>
              <a:buNone/>
            </a:pPr>
            <a:endParaRPr lang="en-US" sz="3400" b="1" dirty="0" smtClean="0"/>
          </a:p>
          <a:p>
            <a:pPr>
              <a:buNone/>
            </a:pPr>
            <a:r>
              <a:rPr lang="en-US" sz="3400" b="1" dirty="0" smtClean="0"/>
              <a:t>Problem</a:t>
            </a:r>
            <a:endParaRPr lang="en-US" sz="3400" b="1" dirty="0"/>
          </a:p>
          <a:p>
            <a:pPr lvl="0"/>
            <a:r>
              <a:rPr lang="en-US" sz="3400" dirty="0"/>
              <a:t>Stone Edge doesn’t </a:t>
            </a:r>
            <a:r>
              <a:rPr lang="en-US" sz="3400" dirty="0" smtClean="0"/>
              <a:t>easily integrate with 3</a:t>
            </a:r>
            <a:r>
              <a:rPr lang="en-US" sz="3400" baseline="30000" dirty="0" smtClean="0"/>
              <a:t>rd</a:t>
            </a:r>
            <a:r>
              <a:rPr lang="en-US" sz="3400" dirty="0" smtClean="0"/>
              <a:t> party logistics providers for order fulfillment.</a:t>
            </a:r>
            <a:endParaRPr lang="en-US" sz="3400" dirty="0"/>
          </a:p>
          <a:p>
            <a:pPr lvl="0">
              <a:buNone/>
            </a:pPr>
            <a:endParaRPr lang="en-US" sz="3400" dirty="0"/>
          </a:p>
          <a:p>
            <a:pPr>
              <a:buNone/>
            </a:pPr>
            <a:r>
              <a:rPr lang="en-US" sz="3400" b="1" dirty="0"/>
              <a:t>Solution</a:t>
            </a:r>
          </a:p>
          <a:p>
            <a:r>
              <a:rPr lang="en-US" sz="3400" dirty="0" smtClean="0"/>
              <a:t>Different methods used depending on the situation.</a:t>
            </a:r>
          </a:p>
          <a:p>
            <a:pPr marL="0" indent="0">
              <a:buNone/>
            </a:pPr>
            <a:endParaRPr lang="en-US" sz="3400" dirty="0" smtClean="0"/>
          </a:p>
          <a:p>
            <a:r>
              <a:rPr lang="en-US" sz="3400" dirty="0" smtClean="0"/>
              <a:t>3PL runs Stone Edge</a:t>
            </a:r>
          </a:p>
          <a:p>
            <a:pPr lvl="1"/>
            <a:r>
              <a:rPr lang="en-US" sz="2900" dirty="0" smtClean="0"/>
              <a:t>3PL runs Stone Edge over remote desktop and performs all shipping functions using Stone Edge.</a:t>
            </a:r>
          </a:p>
          <a:p>
            <a:pPr lvl="1"/>
            <a:r>
              <a:rPr lang="en-US" sz="2900" dirty="0" smtClean="0"/>
              <a:t>This works well only if the 3PL is open to it.</a:t>
            </a:r>
          </a:p>
          <a:p>
            <a:pPr marL="347472" lvl="1" indent="0">
              <a:buNone/>
            </a:pPr>
            <a:endParaRPr lang="en-US" sz="2900" dirty="0" smtClean="0"/>
          </a:p>
          <a:p>
            <a:r>
              <a:rPr lang="en-US" sz="3400" dirty="0" smtClean="0"/>
              <a:t>Text file exchange</a:t>
            </a:r>
          </a:p>
          <a:p>
            <a:pPr lvl="1"/>
            <a:r>
              <a:rPr lang="en-US" sz="2900" dirty="0" smtClean="0"/>
              <a:t>Exchange text files (order fulfillment, tracking, and quantity on hand)</a:t>
            </a:r>
          </a:p>
          <a:p>
            <a:pPr lvl="1"/>
            <a:r>
              <a:rPr lang="en-US" sz="2900" dirty="0" smtClean="0"/>
              <a:t>Easy but doesn’t offer real time benefits for error detection, etc.</a:t>
            </a:r>
          </a:p>
          <a:p>
            <a:pPr marL="347472" lvl="1" indent="0">
              <a:buNone/>
            </a:pPr>
            <a:endParaRPr lang="en-US" sz="2900" dirty="0" smtClean="0"/>
          </a:p>
          <a:p>
            <a:r>
              <a:rPr lang="en-US" sz="3400" dirty="0" smtClean="0"/>
              <a:t>API integration</a:t>
            </a:r>
            <a:endParaRPr lang="en-US" sz="3400" dirty="0"/>
          </a:p>
          <a:p>
            <a:pPr lvl="1"/>
            <a:r>
              <a:rPr lang="en-US" sz="2900" dirty="0" smtClean="0"/>
              <a:t>Most complex way of integrating</a:t>
            </a:r>
          </a:p>
          <a:p>
            <a:pPr lvl="1"/>
            <a:r>
              <a:rPr lang="en-US" sz="2900" dirty="0" smtClean="0"/>
              <a:t>Near real time, typically the way 3PLs would rather integrate.</a:t>
            </a:r>
          </a:p>
          <a:p>
            <a:endParaRPr lang="en-US" dirty="0"/>
          </a:p>
          <a:p>
            <a:endParaRPr lang="en-US" dirty="0"/>
          </a:p>
        </p:txBody>
      </p:sp>
      <p:sp>
        <p:nvSpPr>
          <p:cNvPr id="5" name="Footer Placeholder 3"/>
          <p:cNvSpPr txBox="1">
            <a:spLocks/>
          </p:cNvSpPr>
          <p:nvPr/>
        </p:nvSpPr>
        <p:spPr>
          <a:xfrm>
            <a:off x="304800" y="6248400"/>
            <a:ext cx="8534400" cy="304800"/>
          </a:xfrm>
          <a:prstGeom prst="rect">
            <a:avLst/>
          </a:prstGeom>
          <a:solidFill>
            <a:schemeClr val="accent1"/>
          </a:solidFill>
          <a:ln>
            <a:solidFill>
              <a:schemeClr val="accent1"/>
            </a:solidFill>
          </a:ln>
        </p:spPr>
        <p:txBody>
          <a:bodyPr vert="horz" anchor="b"/>
          <a:lstStyle>
            <a:defPPr>
              <a:defRPr lang="en-US"/>
            </a:defPPr>
            <a:lvl1pPr marL="0" algn="l" defTabSz="914400" rtl="0" eaLnBrk="1" latinLnBrk="0" hangingPunct="1">
              <a:defRPr kumimoji="0" sz="1000" kern="1200">
                <a:solidFill>
                  <a:schemeClr val="bg2">
                    <a:shade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err="1" smtClean="0">
                <a:solidFill>
                  <a:schemeClr val="bg1"/>
                </a:solidFill>
              </a:rPr>
              <a:t>CommCon</a:t>
            </a:r>
            <a:r>
              <a:rPr lang="en-US" sz="1600" dirty="0" smtClean="0">
                <a:solidFill>
                  <a:schemeClr val="bg1"/>
                </a:solidFill>
              </a:rPr>
              <a:t> 2015</a:t>
            </a:r>
            <a:endParaRPr lang="en-US" sz="1600" dirty="0">
              <a:solidFill>
                <a:schemeClr val="bg1"/>
              </a:solidFill>
            </a:endParaRPr>
          </a:p>
        </p:txBody>
      </p:sp>
    </p:spTree>
    <p:extLst>
      <p:ext uri="{BB962C8B-B14F-4D97-AF65-F5344CB8AC3E}">
        <p14:creationId xmlns:p14="http://schemas.microsoft.com/office/powerpoint/2010/main" val="787741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11" end="11"/>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2" end="12"/>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15" end="15"/>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
                                            <p:txEl>
                                              <p:pRg st="16" end="16"/>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
                                            <p:txEl>
                                              <p:pRg st="17" end="1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 Import / PO Export</a:t>
            </a:r>
            <a:endParaRPr lang="en-US" dirty="0"/>
          </a:p>
        </p:txBody>
      </p:sp>
      <p:sp>
        <p:nvSpPr>
          <p:cNvPr id="3" name="Content Placeholder 2"/>
          <p:cNvSpPr>
            <a:spLocks noGrp="1"/>
          </p:cNvSpPr>
          <p:nvPr>
            <p:ph idx="1"/>
          </p:nvPr>
        </p:nvSpPr>
        <p:spPr/>
        <p:txBody>
          <a:bodyPr>
            <a:normAutofit fontScale="92500" lnSpcReduction="10000"/>
          </a:bodyPr>
          <a:lstStyle/>
          <a:p>
            <a:pPr>
              <a:buNone/>
            </a:pPr>
            <a:endParaRPr lang="en-US" b="1" dirty="0" smtClean="0"/>
          </a:p>
          <a:p>
            <a:pPr>
              <a:buNone/>
            </a:pPr>
            <a:r>
              <a:rPr lang="en-US" b="1" dirty="0" smtClean="0"/>
              <a:t>Problem</a:t>
            </a:r>
          </a:p>
          <a:p>
            <a:pPr lvl="0"/>
            <a:r>
              <a:rPr lang="en-US" dirty="0" smtClean="0"/>
              <a:t>No way to import or export standard purchase orders from / to a text file.</a:t>
            </a:r>
          </a:p>
          <a:p>
            <a:pPr lvl="0">
              <a:buNone/>
            </a:pPr>
            <a:endParaRPr lang="en-US" dirty="0" smtClean="0"/>
          </a:p>
          <a:p>
            <a:pPr>
              <a:buNone/>
            </a:pPr>
            <a:r>
              <a:rPr lang="en-US" b="1" dirty="0" smtClean="0"/>
              <a:t>Solution</a:t>
            </a:r>
          </a:p>
          <a:p>
            <a:pPr lvl="0"/>
            <a:r>
              <a:rPr lang="en-US" dirty="0" smtClean="0"/>
              <a:t>PO Import tool which takes information from text file and imports them as purchase orders</a:t>
            </a:r>
          </a:p>
          <a:p>
            <a:pPr lvl="0"/>
            <a:r>
              <a:rPr lang="en-US" dirty="0" smtClean="0"/>
              <a:t>PO Export which enables text file export of purchase orders as a new ‘send method’</a:t>
            </a:r>
          </a:p>
          <a:p>
            <a:endParaRPr lang="en-US" dirty="0"/>
          </a:p>
        </p:txBody>
      </p:sp>
      <p:sp>
        <p:nvSpPr>
          <p:cNvPr id="5" name="Footer Placeholder 3"/>
          <p:cNvSpPr txBox="1">
            <a:spLocks/>
          </p:cNvSpPr>
          <p:nvPr/>
        </p:nvSpPr>
        <p:spPr>
          <a:xfrm>
            <a:off x="304800" y="6248400"/>
            <a:ext cx="8534400" cy="304800"/>
          </a:xfrm>
          <a:prstGeom prst="rect">
            <a:avLst/>
          </a:prstGeom>
          <a:solidFill>
            <a:schemeClr val="accent1"/>
          </a:solidFill>
          <a:ln>
            <a:solidFill>
              <a:schemeClr val="accent1"/>
            </a:solidFill>
          </a:ln>
        </p:spPr>
        <p:txBody>
          <a:bodyPr vert="horz" anchor="b"/>
          <a:lstStyle>
            <a:defPPr>
              <a:defRPr lang="en-US"/>
            </a:defPPr>
            <a:lvl1pPr marL="0" algn="l" defTabSz="914400" rtl="0" eaLnBrk="1" latinLnBrk="0" hangingPunct="1">
              <a:defRPr kumimoji="0" sz="1000" kern="1200">
                <a:solidFill>
                  <a:schemeClr val="bg2">
                    <a:shade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err="1" smtClean="0">
                <a:solidFill>
                  <a:schemeClr val="bg1"/>
                </a:solidFill>
              </a:rPr>
              <a:t>CommCon</a:t>
            </a:r>
            <a:r>
              <a:rPr lang="en-US" sz="1600" dirty="0" smtClean="0">
                <a:solidFill>
                  <a:schemeClr val="bg1"/>
                </a:solidFill>
              </a:rPr>
              <a:t> 2015</a:t>
            </a:r>
            <a:endParaRPr lang="en-US" sz="1600"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Multi-Warehouse Automation</a:t>
            </a:r>
            <a:endParaRPr lang="en-US" dirty="0"/>
          </a:p>
        </p:txBody>
      </p:sp>
      <p:sp>
        <p:nvSpPr>
          <p:cNvPr id="3" name="Content Placeholder 2"/>
          <p:cNvSpPr>
            <a:spLocks noGrp="1"/>
          </p:cNvSpPr>
          <p:nvPr>
            <p:ph idx="1"/>
          </p:nvPr>
        </p:nvSpPr>
        <p:spPr>
          <a:xfrm>
            <a:off x="502920" y="530352"/>
            <a:ext cx="8183880" cy="4803648"/>
          </a:xfrm>
        </p:spPr>
        <p:txBody>
          <a:bodyPr>
            <a:normAutofit fontScale="62500" lnSpcReduction="20000"/>
          </a:bodyPr>
          <a:lstStyle/>
          <a:p>
            <a:pPr>
              <a:buNone/>
            </a:pPr>
            <a:endParaRPr lang="en-US" b="1" dirty="0" smtClean="0"/>
          </a:p>
          <a:p>
            <a:pPr>
              <a:buNone/>
            </a:pPr>
            <a:r>
              <a:rPr lang="en-US" b="1" dirty="0" smtClean="0"/>
              <a:t>Problem</a:t>
            </a:r>
            <a:endParaRPr lang="en-US" b="1" dirty="0"/>
          </a:p>
          <a:p>
            <a:pPr lvl="0"/>
            <a:r>
              <a:rPr lang="en-US" dirty="0" smtClean="0"/>
              <a:t>Stone Edge currently doesn’t support multiple warehouses for the same SKU.</a:t>
            </a:r>
            <a:endParaRPr lang="en-US" dirty="0"/>
          </a:p>
          <a:p>
            <a:pPr lvl="0">
              <a:buNone/>
            </a:pPr>
            <a:endParaRPr lang="en-US" dirty="0"/>
          </a:p>
          <a:p>
            <a:pPr>
              <a:buNone/>
            </a:pPr>
            <a:r>
              <a:rPr lang="en-US" b="1" dirty="0"/>
              <a:t>Solution</a:t>
            </a:r>
          </a:p>
          <a:p>
            <a:pPr lvl="0"/>
            <a:r>
              <a:rPr lang="en-US" dirty="0" smtClean="0"/>
              <a:t>Treat warehouses like drop ship suppliers from main Stone Edge</a:t>
            </a:r>
          </a:p>
          <a:p>
            <a:pPr lvl="0"/>
            <a:r>
              <a:rPr lang="en-US" dirty="0" smtClean="0"/>
              <a:t>Auto pick the warehouse to send the item from based on custom business rules.</a:t>
            </a:r>
          </a:p>
          <a:p>
            <a:pPr lvl="0"/>
            <a:r>
              <a:rPr lang="en-US" dirty="0" smtClean="0"/>
              <a:t>Main warehouse (who imports orders) sends drop ship requests via text file over drop box.</a:t>
            </a:r>
          </a:p>
          <a:p>
            <a:pPr lvl="0"/>
            <a:r>
              <a:rPr lang="en-US" dirty="0" smtClean="0"/>
              <a:t>Secondary warehouse pick up orders file and import and process orders.</a:t>
            </a:r>
          </a:p>
          <a:p>
            <a:pPr lvl="0"/>
            <a:r>
              <a:rPr lang="en-US" dirty="0" smtClean="0"/>
              <a:t>Secondary warehouses send tracking back to main warehouse who send out tracking emails.</a:t>
            </a:r>
          </a:p>
          <a:p>
            <a:pPr lvl="0"/>
            <a:r>
              <a:rPr lang="en-US" dirty="0" smtClean="0"/>
              <a:t>Secondary warehouse send quantity on hand information back to main warehouse who can display / act on the quantity information.</a:t>
            </a:r>
          </a:p>
          <a:p>
            <a:pPr lvl="0"/>
            <a:endParaRPr lang="en-US" dirty="0"/>
          </a:p>
          <a:p>
            <a:endParaRPr lang="en-US" dirty="0"/>
          </a:p>
        </p:txBody>
      </p:sp>
      <p:sp>
        <p:nvSpPr>
          <p:cNvPr id="5" name="Footer Placeholder 3"/>
          <p:cNvSpPr txBox="1">
            <a:spLocks/>
          </p:cNvSpPr>
          <p:nvPr/>
        </p:nvSpPr>
        <p:spPr>
          <a:xfrm>
            <a:off x="304800" y="6248400"/>
            <a:ext cx="8534400" cy="304800"/>
          </a:xfrm>
          <a:prstGeom prst="rect">
            <a:avLst/>
          </a:prstGeom>
          <a:solidFill>
            <a:schemeClr val="accent1"/>
          </a:solidFill>
          <a:ln>
            <a:solidFill>
              <a:schemeClr val="accent1"/>
            </a:solidFill>
          </a:ln>
        </p:spPr>
        <p:txBody>
          <a:bodyPr vert="horz" anchor="b"/>
          <a:lstStyle>
            <a:defPPr>
              <a:defRPr lang="en-US"/>
            </a:defPPr>
            <a:lvl1pPr marL="0" algn="l" defTabSz="914400" rtl="0" eaLnBrk="1" latinLnBrk="0" hangingPunct="1">
              <a:defRPr kumimoji="0" sz="1000" kern="1200">
                <a:solidFill>
                  <a:schemeClr val="bg2">
                    <a:shade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err="1" smtClean="0">
                <a:solidFill>
                  <a:schemeClr val="bg1"/>
                </a:solidFill>
              </a:rPr>
              <a:t>CommCon</a:t>
            </a:r>
            <a:r>
              <a:rPr lang="en-US" sz="1600" dirty="0" smtClean="0">
                <a:solidFill>
                  <a:schemeClr val="bg1"/>
                </a:solidFill>
              </a:rPr>
              <a:t> 2015</a:t>
            </a:r>
            <a:endParaRPr lang="en-US" sz="1600" dirty="0">
              <a:solidFill>
                <a:schemeClr val="bg1"/>
              </a:solidFill>
            </a:endParaRPr>
          </a:p>
        </p:txBody>
      </p:sp>
    </p:spTree>
    <p:extLst>
      <p:ext uri="{BB962C8B-B14F-4D97-AF65-F5344CB8AC3E}">
        <p14:creationId xmlns:p14="http://schemas.microsoft.com/office/powerpoint/2010/main" val="3104157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Drop Ship Supplier QOH Automation</a:t>
            </a:r>
            <a:endParaRPr lang="en-US" dirty="0"/>
          </a:p>
        </p:txBody>
      </p:sp>
      <p:sp>
        <p:nvSpPr>
          <p:cNvPr id="3" name="Content Placeholder 2"/>
          <p:cNvSpPr>
            <a:spLocks noGrp="1"/>
          </p:cNvSpPr>
          <p:nvPr>
            <p:ph idx="1"/>
          </p:nvPr>
        </p:nvSpPr>
        <p:spPr/>
        <p:txBody>
          <a:bodyPr>
            <a:normAutofit fontScale="77500" lnSpcReduction="20000"/>
          </a:bodyPr>
          <a:lstStyle/>
          <a:p>
            <a:endParaRPr lang="en-US" dirty="0" smtClean="0"/>
          </a:p>
          <a:p>
            <a:pPr>
              <a:buNone/>
            </a:pPr>
            <a:r>
              <a:rPr lang="en-US" b="1" dirty="0"/>
              <a:t>Problem</a:t>
            </a:r>
          </a:p>
          <a:p>
            <a:pPr lvl="0"/>
            <a:r>
              <a:rPr lang="en-US" dirty="0" smtClean="0"/>
              <a:t>Stone Edge doesn’t support drop ship supplier quantity on hand import / export to shopping cart.</a:t>
            </a:r>
            <a:endParaRPr lang="en-US" dirty="0"/>
          </a:p>
          <a:p>
            <a:pPr lvl="0">
              <a:buNone/>
            </a:pPr>
            <a:endParaRPr lang="en-US" dirty="0"/>
          </a:p>
          <a:p>
            <a:pPr>
              <a:buNone/>
            </a:pPr>
            <a:r>
              <a:rPr lang="en-US" b="1" dirty="0" smtClean="0"/>
              <a:t>Solution</a:t>
            </a:r>
            <a:endParaRPr lang="en-US" dirty="0"/>
          </a:p>
          <a:p>
            <a:r>
              <a:rPr lang="en-US" dirty="0" smtClean="0"/>
              <a:t>Take supplier feeds, automate import of quantities into Stone Edge.</a:t>
            </a:r>
          </a:p>
          <a:p>
            <a:pPr lvl="1"/>
            <a:r>
              <a:rPr lang="en-US" dirty="0" smtClean="0"/>
              <a:t>Email</a:t>
            </a:r>
          </a:p>
          <a:p>
            <a:pPr lvl="1"/>
            <a:r>
              <a:rPr lang="en-US" dirty="0" smtClean="0"/>
              <a:t>Web Service</a:t>
            </a:r>
          </a:p>
          <a:p>
            <a:pPr lvl="1"/>
            <a:r>
              <a:rPr lang="en-US" dirty="0" smtClean="0"/>
              <a:t>Text files</a:t>
            </a:r>
          </a:p>
          <a:p>
            <a:pPr lvl="1"/>
            <a:endParaRPr lang="en-US" dirty="0" smtClean="0"/>
          </a:p>
          <a:p>
            <a:r>
              <a:rPr lang="en-US" dirty="0" smtClean="0"/>
              <a:t>Feeds QOH to shopping cart either inside or outside of Stone Edge.</a:t>
            </a:r>
          </a:p>
          <a:p>
            <a:endParaRPr lang="en-US" dirty="0"/>
          </a:p>
        </p:txBody>
      </p:sp>
      <p:sp>
        <p:nvSpPr>
          <p:cNvPr id="5" name="Footer Placeholder 3"/>
          <p:cNvSpPr txBox="1">
            <a:spLocks/>
          </p:cNvSpPr>
          <p:nvPr/>
        </p:nvSpPr>
        <p:spPr>
          <a:xfrm>
            <a:off x="304800" y="6248400"/>
            <a:ext cx="8534400" cy="304800"/>
          </a:xfrm>
          <a:prstGeom prst="rect">
            <a:avLst/>
          </a:prstGeom>
          <a:solidFill>
            <a:schemeClr val="accent1"/>
          </a:solidFill>
          <a:ln>
            <a:solidFill>
              <a:schemeClr val="accent1"/>
            </a:solidFill>
          </a:ln>
        </p:spPr>
        <p:txBody>
          <a:bodyPr vert="horz" anchor="b"/>
          <a:lstStyle>
            <a:defPPr>
              <a:defRPr lang="en-US"/>
            </a:defPPr>
            <a:lvl1pPr marL="0" algn="l" defTabSz="914400" rtl="0" eaLnBrk="1" latinLnBrk="0" hangingPunct="1">
              <a:defRPr kumimoji="0" sz="1000" kern="1200">
                <a:solidFill>
                  <a:schemeClr val="bg2">
                    <a:shade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err="1" smtClean="0">
                <a:solidFill>
                  <a:schemeClr val="bg1"/>
                </a:solidFill>
              </a:rPr>
              <a:t>CommCon</a:t>
            </a:r>
            <a:r>
              <a:rPr lang="en-US" sz="1600" dirty="0" smtClean="0">
                <a:solidFill>
                  <a:schemeClr val="bg1"/>
                </a:solidFill>
              </a:rPr>
              <a:t> 2015</a:t>
            </a:r>
            <a:endParaRPr lang="en-US" sz="1600" dirty="0">
              <a:solidFill>
                <a:schemeClr val="bg1"/>
              </a:solidFill>
            </a:endParaRPr>
          </a:p>
        </p:txBody>
      </p:sp>
    </p:spTree>
    <p:extLst>
      <p:ext uri="{BB962C8B-B14F-4D97-AF65-F5344CB8AC3E}">
        <p14:creationId xmlns:p14="http://schemas.microsoft.com/office/powerpoint/2010/main" val="1800835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Stack Monitor</a:t>
            </a:r>
            <a:endParaRPr lang="en-US" dirty="0"/>
          </a:p>
        </p:txBody>
      </p:sp>
      <p:sp>
        <p:nvSpPr>
          <p:cNvPr id="3" name="Content Placeholder 2"/>
          <p:cNvSpPr>
            <a:spLocks noGrp="1"/>
          </p:cNvSpPr>
          <p:nvPr>
            <p:ph idx="1"/>
          </p:nvPr>
        </p:nvSpPr>
        <p:spPr/>
        <p:txBody>
          <a:bodyPr>
            <a:normAutofit lnSpcReduction="10000"/>
          </a:bodyPr>
          <a:lstStyle/>
          <a:p>
            <a:endParaRPr lang="en-US" dirty="0" smtClean="0"/>
          </a:p>
          <a:p>
            <a:pPr marL="0" lvl="0" indent="0">
              <a:buNone/>
            </a:pPr>
            <a:r>
              <a:rPr lang="en-US" b="1" dirty="0" smtClean="0"/>
              <a:t>Problem</a:t>
            </a:r>
          </a:p>
          <a:p>
            <a:r>
              <a:rPr lang="en-US" dirty="0" smtClean="0"/>
              <a:t>The shared stack sucks</a:t>
            </a:r>
          </a:p>
          <a:p>
            <a:pPr marL="0" lvl="0" indent="0">
              <a:buNone/>
            </a:pPr>
            <a:endParaRPr lang="en-US" dirty="0"/>
          </a:p>
          <a:p>
            <a:pPr marL="0" lvl="0" indent="0">
              <a:buNone/>
            </a:pPr>
            <a:r>
              <a:rPr lang="en-US" b="1" dirty="0" smtClean="0"/>
              <a:t>Solution</a:t>
            </a:r>
            <a:endParaRPr lang="en-US" b="1" dirty="0"/>
          </a:p>
          <a:p>
            <a:r>
              <a:rPr lang="en-US" dirty="0" smtClean="0"/>
              <a:t>Proactively monitor stack</a:t>
            </a:r>
          </a:p>
          <a:p>
            <a:r>
              <a:rPr lang="en-US" dirty="0" smtClean="0"/>
              <a:t>Set alert levels</a:t>
            </a:r>
          </a:p>
          <a:p>
            <a:r>
              <a:rPr lang="en-US" dirty="0" smtClean="0"/>
              <a:t>Alerts sent until stack levels shrink below alert level</a:t>
            </a:r>
            <a:endParaRPr lang="en-US" dirty="0"/>
          </a:p>
          <a:p>
            <a:endParaRPr lang="en-US" dirty="0" smtClean="0"/>
          </a:p>
        </p:txBody>
      </p:sp>
      <p:sp>
        <p:nvSpPr>
          <p:cNvPr id="5" name="Footer Placeholder 3"/>
          <p:cNvSpPr txBox="1">
            <a:spLocks/>
          </p:cNvSpPr>
          <p:nvPr/>
        </p:nvSpPr>
        <p:spPr>
          <a:xfrm>
            <a:off x="304800" y="6248400"/>
            <a:ext cx="8534400" cy="304800"/>
          </a:xfrm>
          <a:prstGeom prst="rect">
            <a:avLst/>
          </a:prstGeom>
          <a:solidFill>
            <a:schemeClr val="accent1"/>
          </a:solidFill>
          <a:ln>
            <a:solidFill>
              <a:schemeClr val="accent1"/>
            </a:solidFill>
          </a:ln>
        </p:spPr>
        <p:txBody>
          <a:bodyPr vert="horz" anchor="b"/>
          <a:lstStyle>
            <a:defPPr>
              <a:defRPr lang="en-US"/>
            </a:defPPr>
            <a:lvl1pPr marL="0" algn="l" defTabSz="914400" rtl="0" eaLnBrk="1" latinLnBrk="0" hangingPunct="1">
              <a:defRPr kumimoji="0" sz="1000" kern="1200">
                <a:solidFill>
                  <a:schemeClr val="bg2">
                    <a:shade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err="1" smtClean="0">
                <a:solidFill>
                  <a:schemeClr val="bg1"/>
                </a:solidFill>
              </a:rPr>
              <a:t>CommCon</a:t>
            </a:r>
            <a:r>
              <a:rPr lang="en-US" sz="1600" dirty="0" smtClean="0">
                <a:solidFill>
                  <a:schemeClr val="bg1"/>
                </a:solidFill>
              </a:rPr>
              <a:t> 2015</a:t>
            </a:r>
            <a:endParaRPr lang="en-US" sz="1600" dirty="0">
              <a:solidFill>
                <a:schemeClr val="bg1"/>
              </a:solidFill>
            </a:endParaRPr>
          </a:p>
        </p:txBody>
      </p:sp>
    </p:spTree>
    <p:extLst>
      <p:ext uri="{BB962C8B-B14F-4D97-AF65-F5344CB8AC3E}">
        <p14:creationId xmlns:p14="http://schemas.microsoft.com/office/powerpoint/2010/main" val="350898483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Content Synchronization</a:t>
            </a:r>
            <a:endParaRPr lang="en-US" dirty="0"/>
          </a:p>
        </p:txBody>
      </p:sp>
      <p:sp>
        <p:nvSpPr>
          <p:cNvPr id="3" name="Content Placeholder 2"/>
          <p:cNvSpPr>
            <a:spLocks noGrp="1"/>
          </p:cNvSpPr>
          <p:nvPr>
            <p:ph idx="1"/>
          </p:nvPr>
        </p:nvSpPr>
        <p:spPr/>
        <p:txBody>
          <a:bodyPr>
            <a:normAutofit fontScale="92500" lnSpcReduction="20000"/>
          </a:bodyPr>
          <a:lstStyle/>
          <a:p>
            <a:endParaRPr lang="en-US" dirty="0" smtClean="0"/>
          </a:p>
          <a:p>
            <a:pPr>
              <a:buNone/>
            </a:pPr>
            <a:r>
              <a:rPr lang="en-US" b="1" dirty="0"/>
              <a:t>Problem</a:t>
            </a:r>
          </a:p>
          <a:p>
            <a:pPr lvl="0"/>
            <a:r>
              <a:rPr lang="en-US" dirty="0" smtClean="0"/>
              <a:t>There isn’t an easy way for Stone Edge to synchronize content across multiple sales channels.</a:t>
            </a:r>
            <a:endParaRPr lang="en-US" dirty="0"/>
          </a:p>
          <a:p>
            <a:pPr lvl="0">
              <a:buNone/>
            </a:pPr>
            <a:endParaRPr lang="en-US" dirty="0"/>
          </a:p>
          <a:p>
            <a:pPr>
              <a:buNone/>
            </a:pPr>
            <a:r>
              <a:rPr lang="en-US" b="1" dirty="0"/>
              <a:t>Solution</a:t>
            </a:r>
          </a:p>
          <a:p>
            <a:r>
              <a:rPr lang="en-US" dirty="0" smtClean="0"/>
              <a:t>Created methods to synchronize content from Stone Edge.</a:t>
            </a:r>
          </a:p>
          <a:p>
            <a:pPr lvl="1"/>
            <a:r>
              <a:rPr lang="en-US" dirty="0" smtClean="0"/>
              <a:t>Google</a:t>
            </a:r>
          </a:p>
          <a:p>
            <a:pPr lvl="1"/>
            <a:r>
              <a:rPr lang="en-US" dirty="0" err="1" smtClean="0"/>
              <a:t>MyBuys</a:t>
            </a:r>
            <a:endParaRPr lang="en-US" dirty="0"/>
          </a:p>
          <a:p>
            <a:endParaRPr lang="en-US" dirty="0" smtClean="0"/>
          </a:p>
        </p:txBody>
      </p:sp>
      <p:sp>
        <p:nvSpPr>
          <p:cNvPr id="5" name="Footer Placeholder 3"/>
          <p:cNvSpPr txBox="1">
            <a:spLocks/>
          </p:cNvSpPr>
          <p:nvPr/>
        </p:nvSpPr>
        <p:spPr>
          <a:xfrm>
            <a:off x="304800" y="6248400"/>
            <a:ext cx="8534400" cy="304800"/>
          </a:xfrm>
          <a:prstGeom prst="rect">
            <a:avLst/>
          </a:prstGeom>
          <a:solidFill>
            <a:schemeClr val="accent1"/>
          </a:solidFill>
          <a:ln>
            <a:solidFill>
              <a:schemeClr val="accent1"/>
            </a:solidFill>
          </a:ln>
        </p:spPr>
        <p:txBody>
          <a:bodyPr vert="horz" anchor="b"/>
          <a:lstStyle>
            <a:defPPr>
              <a:defRPr lang="en-US"/>
            </a:defPPr>
            <a:lvl1pPr marL="0" algn="l" defTabSz="914400" rtl="0" eaLnBrk="1" latinLnBrk="0" hangingPunct="1">
              <a:defRPr kumimoji="0" sz="1000" kern="1200">
                <a:solidFill>
                  <a:schemeClr val="bg2">
                    <a:shade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err="1" smtClean="0">
                <a:solidFill>
                  <a:schemeClr val="bg1"/>
                </a:solidFill>
              </a:rPr>
              <a:t>CommCon</a:t>
            </a:r>
            <a:r>
              <a:rPr lang="en-US" sz="1600" dirty="0" smtClean="0">
                <a:solidFill>
                  <a:schemeClr val="bg1"/>
                </a:solidFill>
              </a:rPr>
              <a:t> 2015</a:t>
            </a:r>
            <a:endParaRPr lang="en-US" sz="1600" dirty="0">
              <a:solidFill>
                <a:schemeClr val="bg1"/>
              </a:solidFill>
            </a:endParaRPr>
          </a:p>
        </p:txBody>
      </p:sp>
    </p:spTree>
    <p:extLst>
      <p:ext uri="{BB962C8B-B14F-4D97-AF65-F5344CB8AC3E}">
        <p14:creationId xmlns:p14="http://schemas.microsoft.com/office/powerpoint/2010/main" val="333522529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438400"/>
            <a:ext cx="8183880" cy="1051560"/>
          </a:xfrm>
        </p:spPr>
        <p:txBody>
          <a:bodyPr>
            <a:normAutofit fontScale="90000"/>
          </a:bodyPr>
          <a:lstStyle/>
          <a:p>
            <a:r>
              <a:rPr lang="en-US" dirty="0" smtClean="0"/>
              <a:t>Do You Have Examples Of  Your Own?</a:t>
            </a:r>
            <a:endParaRPr lang="en-US" dirty="0"/>
          </a:p>
        </p:txBody>
      </p:sp>
      <p:sp>
        <p:nvSpPr>
          <p:cNvPr id="3" name="Content Placeholder 2"/>
          <p:cNvSpPr>
            <a:spLocks noGrp="1"/>
          </p:cNvSpPr>
          <p:nvPr>
            <p:ph idx="1"/>
          </p:nvPr>
        </p:nvSpPr>
        <p:spPr/>
        <p:txBody>
          <a:bodyPr/>
          <a:lstStyle/>
          <a:p>
            <a:pPr>
              <a:buNone/>
            </a:pPr>
            <a:endParaRPr lang="en-US" dirty="0"/>
          </a:p>
        </p:txBody>
      </p:sp>
      <p:sp>
        <p:nvSpPr>
          <p:cNvPr id="5" name="Footer Placeholder 3"/>
          <p:cNvSpPr txBox="1">
            <a:spLocks/>
          </p:cNvSpPr>
          <p:nvPr/>
        </p:nvSpPr>
        <p:spPr>
          <a:xfrm>
            <a:off x="304800" y="6248400"/>
            <a:ext cx="8534400" cy="304800"/>
          </a:xfrm>
          <a:prstGeom prst="rect">
            <a:avLst/>
          </a:prstGeom>
          <a:solidFill>
            <a:schemeClr val="accent1"/>
          </a:solidFill>
          <a:ln>
            <a:solidFill>
              <a:schemeClr val="accent1"/>
            </a:solidFill>
          </a:ln>
        </p:spPr>
        <p:txBody>
          <a:bodyPr vert="horz" anchor="b"/>
          <a:lstStyle>
            <a:defPPr>
              <a:defRPr lang="en-US"/>
            </a:defPPr>
            <a:lvl1pPr marL="0" algn="l" defTabSz="914400" rtl="0" eaLnBrk="1" latinLnBrk="0" hangingPunct="1">
              <a:defRPr kumimoji="0" sz="1000" kern="1200">
                <a:solidFill>
                  <a:schemeClr val="bg2">
                    <a:shade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smtClean="0">
                <a:solidFill>
                  <a:schemeClr val="bg1"/>
                </a:solidFill>
              </a:rPr>
              <a:t>CommCon 2015</a:t>
            </a:r>
            <a:endParaRPr lang="en-US" sz="1600"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 &amp; A</a:t>
            </a:r>
            <a:endParaRPr lang="en-US" dirty="0"/>
          </a:p>
        </p:txBody>
      </p:sp>
      <p:pic>
        <p:nvPicPr>
          <p:cNvPr id="4" name="Picture 2"/>
          <p:cNvPicPr>
            <a:picLocks noGrp="1" noChangeAspect="1" noChangeArrowheads="1"/>
          </p:cNvPicPr>
          <p:nvPr>
            <p:ph idx="1"/>
          </p:nvPr>
        </p:nvPicPr>
        <p:blipFill>
          <a:blip r:embed="rId3" cstate="print"/>
          <a:srcRect/>
          <a:stretch>
            <a:fillRect/>
          </a:stretch>
        </p:blipFill>
        <p:spPr bwMode="auto">
          <a:xfrm>
            <a:off x="533400" y="533399"/>
            <a:ext cx="8077200" cy="4724401"/>
          </a:xfrm>
          <a:prstGeom prst="rect">
            <a:avLst/>
          </a:prstGeom>
          <a:noFill/>
          <a:ln w="9525">
            <a:noFill/>
            <a:miter lim="800000"/>
            <a:headEnd/>
            <a:tailEnd/>
          </a:ln>
        </p:spPr>
      </p:pic>
      <p:sp>
        <p:nvSpPr>
          <p:cNvPr id="5" name="Footer Placeholder 3"/>
          <p:cNvSpPr>
            <a:spLocks noGrp="1"/>
          </p:cNvSpPr>
          <p:nvPr>
            <p:ph type="ftr" sz="quarter" idx="11"/>
          </p:nvPr>
        </p:nvSpPr>
        <p:spPr>
          <a:xfrm>
            <a:off x="304800" y="6248400"/>
            <a:ext cx="8534400" cy="304800"/>
          </a:xfrm>
          <a:solidFill>
            <a:schemeClr val="accent1"/>
          </a:solidFill>
          <a:ln>
            <a:solidFill>
              <a:schemeClr val="accent1"/>
            </a:solidFill>
          </a:ln>
        </p:spPr>
        <p:txBody>
          <a:bodyPr/>
          <a:lstStyle/>
          <a:p>
            <a:r>
              <a:rPr lang="en-US" sz="1600" dirty="0" smtClean="0">
                <a:solidFill>
                  <a:schemeClr val="bg1"/>
                </a:solidFill>
              </a:rPr>
              <a:t>CommCon 2015</a:t>
            </a:r>
            <a:endParaRPr lang="en-US" sz="1600"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spect">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Aspect</Template>
  <TotalTime>2619</TotalTime>
  <Words>2528</Words>
  <Application>Microsoft Office PowerPoint</Application>
  <PresentationFormat>On-screen Show (4:3)</PresentationFormat>
  <Paragraphs>350</Paragraphs>
  <Slides>19</Slides>
  <Notes>19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19</vt:i4>
      </vt:variant>
    </vt:vector>
  </HeadingPairs>
  <TitlesOfParts>
    <vt:vector size="27" baseType="lpstr">
      <vt:lpstr>Arial</vt:lpstr>
      <vt:lpstr>Calibri</vt:lpstr>
      <vt:lpstr>Helvetica Neue</vt:lpstr>
      <vt:lpstr>Verdana</vt:lpstr>
      <vt:lpstr>Wingdings</vt:lpstr>
      <vt:lpstr>Wingdings 2</vt:lpstr>
      <vt:lpstr>ヒラギノ角ゴ ProN W3</vt:lpstr>
      <vt:lpstr>Aspect</vt:lpstr>
      <vt:lpstr>Automation</vt:lpstr>
      <vt:lpstr>Automation</vt:lpstr>
      <vt:lpstr>Automation</vt:lpstr>
      <vt:lpstr>Today’s Agenda</vt:lpstr>
      <vt:lpstr>Why Automate?</vt:lpstr>
      <vt:lpstr>Barriers to Automation</vt:lpstr>
      <vt:lpstr>Built in Automation</vt:lpstr>
      <vt:lpstr>Auto Importer</vt:lpstr>
      <vt:lpstr>Auto Importer Benefits</vt:lpstr>
      <vt:lpstr>Drop Ship Tracking Automation</vt:lpstr>
      <vt:lpstr>Cycle Count Utility</vt:lpstr>
      <vt:lpstr>Order Fulfillment Automation</vt:lpstr>
      <vt:lpstr>PO Import / PO Export</vt:lpstr>
      <vt:lpstr>Multi-Warehouse Automation</vt:lpstr>
      <vt:lpstr>Drop Ship Supplier QOH Automation</vt:lpstr>
      <vt:lpstr>Stack Monitor</vt:lpstr>
      <vt:lpstr>Content Synchronization</vt:lpstr>
      <vt:lpstr>Do You Have Examples Of  Your Own?</vt:lpstr>
      <vt:lpstr>Q &amp; 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Communiqué</dc:title>
  <dc:creator>Tom</dc:creator>
  <cp:lastModifiedBy>User</cp:lastModifiedBy>
  <cp:revision>114</cp:revision>
  <cp:lastPrinted>2015-10-07T19:49:44Z</cp:lastPrinted>
  <dcterms:created xsi:type="dcterms:W3CDTF">2011-09-27T13:00:54Z</dcterms:created>
  <dcterms:modified xsi:type="dcterms:W3CDTF">2015-10-11T14:48:04Z</dcterms:modified>
</cp:coreProperties>
</file>